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tags/tag2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tags/tag3.xml" ContentType="application/vnd.openxmlformats-officedocument.presentationml.tags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312" r:id="rId24"/>
    <p:sldId id="306" r:id="rId25"/>
    <p:sldId id="313" r:id="rId26"/>
    <p:sldId id="30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308" r:id="rId37"/>
    <p:sldId id="287" r:id="rId38"/>
    <p:sldId id="288" r:id="rId39"/>
    <p:sldId id="289" r:id="rId40"/>
    <p:sldId id="309" r:id="rId41"/>
    <p:sldId id="290" r:id="rId42"/>
    <p:sldId id="291" r:id="rId43"/>
    <p:sldId id="292" r:id="rId44"/>
    <p:sldId id="293" r:id="rId45"/>
    <p:sldId id="294" r:id="rId46"/>
    <p:sldId id="310" r:id="rId47"/>
    <p:sldId id="300" r:id="rId48"/>
    <p:sldId id="311" r:id="rId49"/>
    <p:sldId id="301" r:id="rId50"/>
    <p:sldId id="302" r:id="rId51"/>
    <p:sldId id="303" r:id="rId52"/>
    <p:sldId id="304" r:id="rId53"/>
    <p:sldId id="305" r:id="rId54"/>
    <p:sldId id="314" r:id="rId55"/>
    <p:sldId id="295" r:id="rId56"/>
    <p:sldId id="315" r:id="rId57"/>
    <p:sldId id="296" r:id="rId58"/>
    <p:sldId id="297" r:id="rId59"/>
    <p:sldId id="316" r:id="rId60"/>
    <p:sldId id="298" r:id="rId61"/>
    <p:sldId id="299" r:id="rId6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08"/>
    <p:restoredTop sz="89885"/>
  </p:normalViewPr>
  <p:slideViewPr>
    <p:cSldViewPr>
      <p:cViewPr varScale="1">
        <p:scale>
          <a:sx n="203" d="100"/>
          <a:sy n="203" d="100"/>
        </p:scale>
        <p:origin x="690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tiff>
</file>

<file path=ppt/media/image2.jpeg>
</file>

<file path=ppt/media/image3.tiff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D1606121-4BBD-453C-A76F-818871F69AA7}" type="datetimeFigureOut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A4C7490-B100-4F2F-AF59-EC78E921C0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1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B018A07-999F-43FC-8C47-FEAACEB173D9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879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A78F925-A0B9-4EDA-AD29-022CBC24219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6380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75B3B97-ACC6-4E0F-91F1-120DC3522D2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7086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93F5BD6-5C8F-43C1-B636-5B97C6BC0A8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60121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526CDA0-EA75-4451-BE1C-4FAC14C36101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9118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3104B95-B208-4875-B875-70A469517B8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98235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8334862-3E20-4330-8CDF-F17532E35761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1598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72E395B-8FFF-4CD4-93E8-BBA5AE8F44A7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2351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C82D58B-1C19-4207-9A94-23733F70A1B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34135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48BCBFE-87FD-4C83-8534-7CF9E358A82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4220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6D3DFDE-4D8F-4378-A323-92B2F85AF7B1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6661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10BDEE0-4546-4527-81AC-40447B3AC7F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05825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885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67CDA01-4DD2-423D-A39A-0CB905E354A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1529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100 20 200 1000 19 95 29 39 18 16 '\n’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若是檔案結尾最後還有一個斷行符號，右邊的會出錯，會多出一次</a:t>
            </a:r>
            <a:endParaRPr lang="en-US" dirty="0"/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EE3C46E-5F0F-442A-BC53-942FD8F4E48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14585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8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05502A5-F406-403C-A500-6D241AADEC1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96435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8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05502A5-F406-403C-A500-6D241AADEC1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36248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DF71A84-06A0-409A-9FC3-900FCB3152AD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9447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也可以用在不同的</a:t>
            </a:r>
            <a:r>
              <a:rPr lang="zh-TW" altLang="en-US" dirty="0"/>
              <a:t> </a:t>
            </a:r>
            <a:r>
              <a:rPr lang="en-US" altLang="zh-TW" dirty="0"/>
              <a:t>output stream </a:t>
            </a:r>
            <a:r>
              <a:rPr lang="zh-CN" altLang="en-US" dirty="0"/>
              <a:t>上面</a:t>
            </a:r>
            <a:endParaRPr lang="en-US" dirty="0"/>
          </a:p>
        </p:txBody>
      </p:sp>
      <p:sp>
        <p:nvSpPr>
          <p:cNvPr id="8294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B10B9A2-AFF6-40E2-880E-682CC4021DF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89345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B05E530-6F99-4400-BEDE-62D15F267AD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55167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CF7792B-811F-447E-BF37-2ECE3FEA41D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0897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E3ABB9D-FA66-4D38-8535-17B090851ACD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26298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如果你有使用</a:t>
            </a:r>
            <a:r>
              <a:rPr lang="zh-TW" altLang="en-US" dirty="0"/>
              <a:t> </a:t>
            </a:r>
            <a:r>
              <a:rPr lang="en-US" altLang="zh-TW" dirty="0"/>
              <a:t>width</a:t>
            </a:r>
            <a:r>
              <a:rPr lang="zh-TW" altLang="en-US" dirty="0"/>
              <a:t>，</a:t>
            </a:r>
            <a:r>
              <a:rPr lang="en-US" dirty="0" err="1"/>
              <a:t>ios</a:t>
            </a:r>
            <a:r>
              <a:rPr lang="en-US" dirty="0"/>
              <a:t>::right </a:t>
            </a:r>
            <a:r>
              <a:rPr lang="zh-CN" altLang="en-US" dirty="0"/>
              <a:t>是自動對齊右邊</a:t>
            </a:r>
            <a:endParaRPr lang="en-US" altLang="zh-CN" dirty="0"/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F4E8731-3AD8-42D2-9A4C-86FACB13783B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438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C590E4-1062-42CF-85A1-77210C9BB745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11260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特殊的</a:t>
            </a:r>
            <a:r>
              <a:rPr lang="en-US" altLang="zh-CN" dirty="0"/>
              <a:t> function</a:t>
            </a:r>
            <a:r>
              <a:rPr lang="zh-CN" altLang="en-US" dirty="0"/>
              <a:t>，可以放在</a:t>
            </a:r>
            <a:r>
              <a:rPr lang="en-US" altLang="zh-CN" dirty="0"/>
              <a:t> operator </a:t>
            </a:r>
            <a:r>
              <a:rPr lang="zh-CN" altLang="en-US" dirty="0"/>
              <a:t>後面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例如：</a:t>
            </a:r>
            <a:r>
              <a:rPr lang="en-US" altLang="zh-CN" dirty="0" err="1"/>
              <a:t>endl</a:t>
            </a:r>
            <a:r>
              <a:rPr lang="en-US" altLang="zh-CN" dirty="0"/>
              <a:t> </a:t>
            </a:r>
            <a:r>
              <a:rPr lang="zh-CN" altLang="en-US" dirty="0"/>
              <a:t>可以放在</a:t>
            </a:r>
            <a:r>
              <a:rPr lang="zh-TW" altLang="en-US" dirty="0"/>
              <a:t> </a:t>
            </a:r>
            <a:r>
              <a:rPr lang="en-US" altLang="zh-CN" dirty="0" err="1"/>
              <a:t>cout</a:t>
            </a:r>
            <a:r>
              <a:rPr lang="en-US" altLang="zh-CN" dirty="0"/>
              <a:t> &lt;&lt; </a:t>
            </a:r>
            <a:r>
              <a:rPr lang="zh-TW" altLang="en-US" dirty="0"/>
              <a:t>後面，其實也能 </a:t>
            </a:r>
            <a:r>
              <a:rPr lang="en-US" altLang="zh-TW" dirty="0" err="1"/>
              <a:t>endl</a:t>
            </a:r>
            <a:r>
              <a:rPr lang="en-US" altLang="zh-TW" dirty="0"/>
              <a:t>(</a:t>
            </a:r>
            <a:r>
              <a:rPr lang="en-US" altLang="zh-TW" dirty="0" err="1"/>
              <a:t>cout</a:t>
            </a:r>
            <a:r>
              <a:rPr lang="en-US" altLang="zh-TW" dirty="0"/>
              <a:t>);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C8BED4-9349-497F-8C37-69CDDEAA88D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30355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90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909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4663061-5310-465B-AC86-300F00C9A345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80082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671589B-0A5D-40AA-A81F-BCB8267533D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310274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可以看到</a:t>
            </a:r>
            <a:r>
              <a:rPr lang="zh-TW" altLang="en-US" dirty="0"/>
              <a:t> </a:t>
            </a:r>
            <a:r>
              <a:rPr lang="en-US" altLang="zh-TW" dirty="0"/>
              <a:t>&lt;&lt; </a:t>
            </a:r>
            <a:r>
              <a:rPr lang="zh-CN" altLang="en-US" dirty="0"/>
              <a:t>的右邊可以是</a:t>
            </a:r>
            <a:r>
              <a:rPr lang="en-US" altLang="zh-CN" dirty="0"/>
              <a:t> bool, </a:t>
            </a:r>
            <a:r>
              <a:rPr lang="en-US" altLang="zh-CN" dirty="0" err="1"/>
              <a:t>int</a:t>
            </a:r>
            <a:r>
              <a:rPr lang="en-US" altLang="zh-CN" dirty="0"/>
              <a:t>, …</a:t>
            </a:r>
            <a:r>
              <a:rPr lang="zh-CN" altLang="en-US" dirty="0"/>
              <a:t>常見的</a:t>
            </a:r>
            <a:r>
              <a:rPr lang="en-US" altLang="zh-CN" dirty="0"/>
              <a:t> variable type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也可以是</a:t>
            </a:r>
            <a:r>
              <a:rPr lang="en-US" altLang="zh-CN" dirty="0"/>
              <a:t> function pointer</a:t>
            </a:r>
            <a:endParaRPr lang="en-US" dirty="0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C8BED4-9349-497F-8C37-69CDDEAA88D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70309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11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C903585-C8EA-4956-8802-35BB9DEBEB1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711203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21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F388C9F-8B57-4753-BBAB-0EA709B46875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6074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31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318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381EEAE-81EA-40AD-946E-F0592E3F2D9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46812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42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A1344A5-205A-42A8-BB93-0142C46C8AFA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41434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Convertible</a:t>
            </a:r>
          </a:p>
          <a:p>
            <a:pPr eaLnBrk="1" hangingPunct="1">
              <a:spcBef>
                <a:spcPct val="0"/>
              </a:spcBef>
            </a:pPr>
            <a:r>
              <a:rPr lang="en-US" dirty="0"/>
              <a:t>Automobile</a:t>
            </a:r>
          </a:p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952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723B7E2-220D-4453-AD71-8EE692AA77B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511668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ED4163D-8199-4667-B018-8839099F8334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4355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23565CD-8FC0-45C1-A89A-C6DC0B3D1D0C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123861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72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72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067391A-05E2-47EF-8D7E-7D9062A3593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92411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83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02D18AA-D68E-4011-A081-697904151D74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17396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有點像 </a:t>
            </a:r>
            <a:r>
              <a:rPr kumimoji="1" lang="en-US" altLang="zh-TW" dirty="0"/>
              <a:t>c </a:t>
            </a:r>
            <a:r>
              <a:rPr kumimoji="1" lang="zh-CN" altLang="en-US" dirty="0"/>
              <a:t>的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sscanf</a:t>
            </a:r>
            <a:r>
              <a:rPr kumimoji="1" lang="en-US" altLang="zh-CN" dirty="0"/>
              <a:t> </a:t>
            </a:r>
            <a:r>
              <a:rPr kumimoji="1" lang="zh-CN" altLang="en-US" dirty="0"/>
              <a:t>和</a:t>
            </a:r>
            <a:r>
              <a:rPr kumimoji="1" lang="zh-TW" altLang="en-US" dirty="0"/>
              <a:t> </a:t>
            </a:r>
            <a:r>
              <a:rPr kumimoji="1" lang="en-US" altLang="zh-TW" dirty="0" err="1"/>
              <a:t>sprintf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A4C7490-B100-4F2F-AF59-EC78E921C039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2473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A4C7490-B100-4F2F-AF59-EC78E921C039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1151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 err="1"/>
              <a:t>fstream</a:t>
            </a:r>
            <a:r>
              <a:rPr lang="en-US" dirty="0"/>
              <a:t> </a:t>
            </a:r>
            <a:r>
              <a:rPr lang="zh-CN" altLang="en-US" dirty="0"/>
              <a:t>可以做</a:t>
            </a:r>
            <a:r>
              <a:rPr lang="en-US" altLang="zh-CN" dirty="0"/>
              <a:t> input </a:t>
            </a:r>
            <a:r>
              <a:rPr lang="zh-CN" altLang="en-US" dirty="0"/>
              <a:t>也可以做</a:t>
            </a:r>
            <a:r>
              <a:rPr lang="en-US" altLang="zh-CN" dirty="0"/>
              <a:t> output</a:t>
            </a:r>
            <a:endParaRPr lang="en-US" dirty="0"/>
          </a:p>
        </p:txBody>
      </p:sp>
      <p:sp>
        <p:nvSpPr>
          <p:cNvPr id="9933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B5DDDEC-E85F-49BA-9EB0-8600B3FAB93B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84953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Open </a:t>
            </a:r>
            <a:r>
              <a:rPr lang="zh-CN" altLang="en-US" dirty="0"/>
              <a:t>的時候可以加上你是否要</a:t>
            </a:r>
            <a:r>
              <a:rPr lang="en-US" altLang="zh-CN" dirty="0"/>
              <a:t> input or output</a:t>
            </a:r>
            <a:r>
              <a:rPr lang="zh-CN" altLang="en-US" dirty="0"/>
              <a:t>，可以兼有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可以個別移動兩個</a:t>
            </a:r>
            <a:r>
              <a:rPr lang="en-US" altLang="zh-CN" dirty="0"/>
              <a:t> pointers</a:t>
            </a:r>
            <a:endParaRPr lang="en-US" dirty="0"/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9D7437F-6D85-437E-81FB-45C1BCB70263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346743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13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8572411-078F-4F06-A59F-26440B04FB7A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901859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13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8572411-078F-4F06-A59F-26440B04FB7A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395545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24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0EE6D05-F307-4C75-BA7A-BC592191F717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273642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342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EB7765B-C6A5-4132-A192-62301CED559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8676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C01BC58-3F6E-44BB-9C0F-1DF22BE172B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9911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39BE380-A58B-4392-9F1E-87430BEAE78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51176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0454780-E3CD-42C9-A30C-65E84690EFF4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2193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 err="1"/>
              <a:t>cin</a:t>
            </a:r>
            <a:r>
              <a:rPr lang="en-US" dirty="0"/>
              <a:t> </a:t>
            </a:r>
            <a:r>
              <a:rPr lang="zh-CN" altLang="en-US" dirty="0"/>
              <a:t>就是</a:t>
            </a:r>
            <a:r>
              <a:rPr lang="zh-TW" altLang="en-US" dirty="0"/>
              <a:t> </a:t>
            </a:r>
            <a:r>
              <a:rPr lang="en-US" altLang="zh-TW" dirty="0" err="1"/>
              <a:t>istream</a:t>
            </a:r>
            <a:r>
              <a:rPr lang="en-US" altLang="zh-TW" dirty="0"/>
              <a:t> </a:t>
            </a:r>
            <a:r>
              <a:rPr lang="zh-CN" altLang="en-US" dirty="0"/>
              <a:t>的</a:t>
            </a:r>
            <a:r>
              <a:rPr lang="zh-TW" altLang="en-US" dirty="0"/>
              <a:t> </a:t>
            </a:r>
            <a:r>
              <a:rPr lang="en-US" altLang="zh-TW" dirty="0"/>
              <a:t>object</a:t>
            </a:r>
            <a:endParaRPr lang="en-US" dirty="0"/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B40A2D2-A067-4065-962B-E3170F238A3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994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3F4E50E-040A-46F2-B4BB-624DF789C6ED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2801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ECAC13-EFEE-4C05-9EEB-453B2DE6D675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1-</a:t>
            </a:r>
            <a:fld id="{52815760-9B42-46E4-98CE-EBAF2B3B9D6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38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96CB92-23BB-4B32-B11F-2660630C3790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555A14A3-5B69-47C1-84EE-4F15FC635C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29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20A5F9-C7BC-4197-975C-273D0FEC4F09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DB7900BE-95BD-442E-9AA0-671C368750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>
          <a:xfrm>
            <a:off x="4876800" y="6324600"/>
            <a:ext cx="914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B3D907-BCFA-4A13-B414-D3366D3D5118}" type="datetime1">
              <a:rPr lang="en-US"/>
              <a:pPr>
                <a:defRPr/>
              </a:pPr>
              <a:t>4/23/20</a:t>
            </a:fld>
            <a:endParaRPr lang="en-US" dirty="0"/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2"/>
          </p:nvPr>
        </p:nvSpPr>
        <p:spPr>
          <a:xfrm>
            <a:off x="457200" y="6340475"/>
            <a:ext cx="4343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5077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D9B89-5FB8-4829-873D-B501811C4A06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BDE8690C-B20A-4A83-810F-896FBC1D36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2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D0BBA0-CF48-4EA0-9401-A8C6D4DC8790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01C8EC6E-0DCA-4B1F-86A1-8C96B28A13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09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3434D2-C5FF-44E1-A1FF-D778D3968AFD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EEF49E84-C851-4A27-B8A0-F9C18570C1F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115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E3CC8B-297F-4155-B3A9-25B5D5D1131D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EC4698CD-B546-433F-B5AF-C4F694ACC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954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FA94AF-9846-43EF-94C4-1508C6C2049A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7785172D-CBE4-4168-BEF8-F868F05135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02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6ADFAC-A155-45DF-9A33-7D8F63F650E2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193E5DA9-189E-4E08-B175-3A5DAC1365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21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8B157D-1A00-4B9E-BE26-3D088B0D3ED3}" type="datetime1">
              <a:rPr lang="en-US"/>
              <a:pPr>
                <a:defRPr/>
              </a:pPr>
              <a:t>4/23/20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12-</a:t>
            </a:r>
            <a:fld id="{B1C2663D-D8C2-4A19-8513-2253685711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94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48200" y="6340475"/>
            <a:ext cx="91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72768AE-2F0D-4FD1-8E6C-BF39CC0D5AD4}" type="datetime1">
              <a:rPr lang="en-US"/>
              <a:pPr>
                <a:defRPr/>
              </a:pPr>
              <a:t>4/23/20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1-</a:t>
            </a:r>
            <a:fld id="{A20F38E7-E7BB-4924-8FA3-9B3FFFC99F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6986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plusplus.com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939250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Relationship Id="rId4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hyperlink" Target="http://www.cplusplus.com/reference/iolibrary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hyperlink" Target="http://www.cplusplus.com/reference/iolibrary/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ctrTitle"/>
          </p:nvPr>
        </p:nvSpPr>
        <p:spPr>
          <a:xfrm>
            <a:off x="5638800" y="457200"/>
            <a:ext cx="3276600" cy="1470025"/>
          </a:xfrm>
        </p:spPr>
        <p:txBody>
          <a:bodyPr/>
          <a:lstStyle/>
          <a:p>
            <a:pPr eaLnBrk="1" hangingPunct="1"/>
            <a:r>
              <a:rPr lang="en-US"/>
              <a:t>Chapter 12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1905000"/>
            <a:ext cx="3352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/>
              <a:t>Streams </a:t>
            </a:r>
            <a:br>
              <a:rPr lang="en-US" dirty="0"/>
            </a:br>
            <a:r>
              <a:rPr lang="en-US" dirty="0"/>
              <a:t>and File I/O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715000" y="6427788"/>
            <a:ext cx="25908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100" dirty="0">
                <a:latin typeface="Calibri" pitchFamily="34" charset="0"/>
              </a:rPr>
              <a:t>Copyright © 2017 Pearson Education, Ltd. All rights reserved. </a:t>
            </a:r>
            <a:endParaRPr lang="en-CA" sz="1100" dirty="0">
              <a:latin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253"/>
            <a:ext cx="5562600" cy="68764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Declaring Streams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Stream must be declared like any other</a:t>
            </a:r>
            <a:br>
              <a:rPr lang="en-US" dirty="0"/>
            </a:br>
            <a:r>
              <a:rPr lang="en-US" dirty="0"/>
              <a:t>class variable:</a:t>
            </a:r>
            <a:br>
              <a:rPr lang="en-US" dirty="0"/>
            </a:br>
            <a:r>
              <a:rPr lang="en-US" dirty="0"/>
              <a:t>	</a:t>
            </a:r>
            <a:r>
              <a:rPr lang="en-US" sz="2800" dirty="0" err="1">
                <a:solidFill>
                  <a:srgbClr val="0070C0"/>
                </a:solidFill>
              </a:rPr>
              <a:t>ifstream</a:t>
            </a:r>
            <a:r>
              <a:rPr lang="en-US" sz="2800" dirty="0">
                <a:solidFill>
                  <a:srgbClr val="0070C0"/>
                </a:solidFill>
              </a:rPr>
              <a:t> </a:t>
            </a:r>
            <a:r>
              <a:rPr lang="en-US" sz="2800" dirty="0" err="1">
                <a:solidFill>
                  <a:srgbClr val="0070C0"/>
                </a:solidFill>
              </a:rPr>
              <a:t>inStream</a:t>
            </a:r>
            <a:r>
              <a:rPr lang="en-US" sz="2800" dirty="0">
                <a:solidFill>
                  <a:srgbClr val="0070C0"/>
                </a:solidFill>
              </a:rPr>
              <a:t>;</a:t>
            </a:r>
            <a:br>
              <a:rPr lang="en-US" sz="2800" dirty="0">
                <a:solidFill>
                  <a:srgbClr val="0070C0"/>
                </a:solidFill>
              </a:rPr>
            </a:br>
            <a:r>
              <a:rPr lang="en-US" sz="2800" dirty="0">
                <a:solidFill>
                  <a:srgbClr val="0070C0"/>
                </a:solidFill>
              </a:rPr>
              <a:t>	</a:t>
            </a:r>
            <a:r>
              <a:rPr lang="en-US" sz="2800" dirty="0" err="1">
                <a:solidFill>
                  <a:srgbClr val="0070C0"/>
                </a:solidFill>
              </a:rPr>
              <a:t>ofstream</a:t>
            </a:r>
            <a:r>
              <a:rPr lang="en-US" sz="2800" dirty="0">
                <a:solidFill>
                  <a:srgbClr val="0070C0"/>
                </a:solidFill>
              </a:rPr>
              <a:t> </a:t>
            </a:r>
            <a:r>
              <a:rPr lang="en-US" sz="2800" dirty="0" err="1">
                <a:solidFill>
                  <a:srgbClr val="0070C0"/>
                </a:solidFill>
              </a:rPr>
              <a:t>outStream</a:t>
            </a:r>
            <a:r>
              <a:rPr lang="en-US" sz="2800" dirty="0">
                <a:solidFill>
                  <a:srgbClr val="0070C0"/>
                </a:solidFill>
              </a:rPr>
              <a:t>;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Must then "connect" to file:</a:t>
            </a:r>
            <a:br>
              <a:rPr lang="en-US" dirty="0"/>
            </a:br>
            <a:r>
              <a:rPr lang="en-US" dirty="0"/>
              <a:t>	</a:t>
            </a:r>
            <a:r>
              <a:rPr lang="en-US" sz="2800" dirty="0" err="1">
                <a:solidFill>
                  <a:srgbClr val="0070C0"/>
                </a:solidFill>
              </a:rPr>
              <a:t>inStream.open</a:t>
            </a:r>
            <a:r>
              <a:rPr lang="en-US" sz="2800" dirty="0">
                <a:solidFill>
                  <a:srgbClr val="0070C0"/>
                </a:solidFill>
              </a:rPr>
              <a:t>("</a:t>
            </a:r>
            <a:r>
              <a:rPr lang="en-US" sz="2800" dirty="0" err="1">
                <a:solidFill>
                  <a:srgbClr val="0070C0"/>
                </a:solidFill>
              </a:rPr>
              <a:t>infile.txt</a:t>
            </a:r>
            <a:r>
              <a:rPr lang="en-US" sz="2800" dirty="0">
                <a:solidFill>
                  <a:srgbClr val="0070C0"/>
                </a:solidFill>
              </a:rPr>
              <a:t>");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Called "opening the file”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Uses member function </a:t>
            </a:r>
            <a:r>
              <a:rPr lang="en-US" i="1" dirty="0">
                <a:solidFill>
                  <a:srgbClr val="00B050"/>
                </a:solidFill>
              </a:rPr>
              <a:t>open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/>
              <a:t>Similar to </a:t>
            </a:r>
            <a:r>
              <a:rPr lang="en-US" altLang="zh-TW" dirty="0" err="1"/>
              <a:t>fopen</a:t>
            </a:r>
            <a:r>
              <a:rPr lang="en-US" altLang="zh-TW" dirty="0"/>
              <a:t>(</a:t>
            </a:r>
            <a:r>
              <a:rPr lang="en-US" altLang="zh-TW" dirty="0" err="1"/>
              <a:t>filePtr</a:t>
            </a:r>
            <a:r>
              <a:rPr lang="en-US" altLang="zh-TW" dirty="0"/>
              <a:t>,“</a:t>
            </a:r>
            <a:r>
              <a:rPr lang="en-US" altLang="zh-TW" dirty="0" err="1"/>
              <a:t>infile.txt</a:t>
            </a:r>
            <a:r>
              <a:rPr lang="en-US" altLang="zh-TW" dirty="0"/>
              <a:t>”)</a:t>
            </a:r>
            <a:endParaRPr lang="en-US" dirty="0"/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Can specify </a:t>
            </a:r>
            <a:r>
              <a:rPr lang="en-US" dirty="0">
                <a:solidFill>
                  <a:srgbClr val="7030A0"/>
                </a:solidFill>
              </a:rPr>
              <a:t>complete pathname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030387D2-212A-419D-AD09-5B954A30DB32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Streams Usage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Once declared </a:t>
            </a:r>
            <a:r>
              <a:rPr lang="en-US" sz="2800" dirty="0">
                <a:sym typeface="Wingdings" pitchFamily="2" charset="2"/>
              </a:rPr>
              <a:t></a:t>
            </a:r>
            <a:r>
              <a:rPr lang="en-US" sz="2800" dirty="0"/>
              <a:t> use normally!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400" dirty="0" err="1"/>
              <a:t>int</a:t>
            </a:r>
            <a:r>
              <a:rPr lang="en-US" sz="2400" dirty="0"/>
              <a:t> </a:t>
            </a:r>
            <a:r>
              <a:rPr lang="en-US" sz="2400" dirty="0" err="1"/>
              <a:t>oneNumber</a:t>
            </a:r>
            <a:r>
              <a:rPr lang="en-US" sz="2400" dirty="0"/>
              <a:t>, </a:t>
            </a:r>
            <a:r>
              <a:rPr lang="en-US" sz="2400" dirty="0" err="1"/>
              <a:t>anotherNumber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0070C0"/>
                </a:solidFill>
              </a:rPr>
              <a:t>inStream</a:t>
            </a:r>
            <a:r>
              <a:rPr lang="en-US" sz="2400" dirty="0">
                <a:solidFill>
                  <a:srgbClr val="0070C0"/>
                </a:solidFill>
              </a:rPr>
              <a:t> &gt;&gt; </a:t>
            </a:r>
            <a:r>
              <a:rPr lang="en-US" sz="2400" dirty="0" err="1">
                <a:solidFill>
                  <a:srgbClr val="0070C0"/>
                </a:solidFill>
              </a:rPr>
              <a:t>oneNumber</a:t>
            </a:r>
            <a:r>
              <a:rPr lang="en-US" sz="2400" dirty="0">
                <a:solidFill>
                  <a:srgbClr val="0070C0"/>
                </a:solidFill>
              </a:rPr>
              <a:t> &gt;&gt; </a:t>
            </a:r>
            <a:r>
              <a:rPr lang="en-US" sz="2400" dirty="0" err="1">
                <a:solidFill>
                  <a:srgbClr val="0070C0"/>
                </a:solidFill>
              </a:rPr>
              <a:t>anotherNumber</a:t>
            </a:r>
            <a:r>
              <a:rPr lang="en-US" sz="2400" dirty="0">
                <a:solidFill>
                  <a:srgbClr val="0070C0"/>
                </a:solidFill>
              </a:rPr>
              <a:t>;</a:t>
            </a:r>
          </a:p>
          <a:p>
            <a:pPr eaLnBrk="1" hangingPunct="1"/>
            <a:r>
              <a:rPr lang="en-US" sz="2800" dirty="0"/>
              <a:t>Output stream similar: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400" dirty="0" err="1"/>
              <a:t>ofstream</a:t>
            </a:r>
            <a:r>
              <a:rPr lang="en-US" sz="2400" dirty="0"/>
              <a:t> </a:t>
            </a:r>
            <a:r>
              <a:rPr lang="en-US" sz="2400" dirty="0" err="1"/>
              <a:t>outStream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/>
              <a:t>outStream.open</a:t>
            </a:r>
            <a:r>
              <a:rPr lang="en-US" sz="2400" dirty="0"/>
              <a:t>("</a:t>
            </a:r>
            <a:r>
              <a:rPr lang="en-US" sz="2400" dirty="0" err="1"/>
              <a:t>outfile.txt</a:t>
            </a:r>
            <a:r>
              <a:rPr lang="en-US" sz="2400" dirty="0"/>
              <a:t>");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0070C0"/>
                </a:solidFill>
              </a:rPr>
              <a:t>outStream</a:t>
            </a:r>
            <a:r>
              <a:rPr lang="en-US" sz="2400" dirty="0">
                <a:solidFill>
                  <a:srgbClr val="0070C0"/>
                </a:solidFill>
              </a:rPr>
              <a:t> 	&lt;&lt; "</a:t>
            </a:r>
            <a:r>
              <a:rPr lang="en-US" sz="2400" dirty="0" err="1">
                <a:solidFill>
                  <a:srgbClr val="0070C0"/>
                </a:solidFill>
              </a:rPr>
              <a:t>oneNumber</a:t>
            </a:r>
            <a:r>
              <a:rPr lang="en-US" sz="2400" dirty="0">
                <a:solidFill>
                  <a:srgbClr val="0070C0"/>
                </a:solidFill>
              </a:rPr>
              <a:t> = " &lt;&lt; </a:t>
            </a:r>
            <a:r>
              <a:rPr lang="en-US" sz="2400" dirty="0" err="1">
                <a:solidFill>
                  <a:srgbClr val="0070C0"/>
                </a:solidFill>
              </a:rPr>
              <a:t>oneNumber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			&lt;&lt; " </a:t>
            </a:r>
            <a:r>
              <a:rPr lang="en-US" sz="2400" dirty="0" err="1">
                <a:solidFill>
                  <a:srgbClr val="0070C0"/>
                </a:solidFill>
              </a:rPr>
              <a:t>anotherNumber</a:t>
            </a:r>
            <a:r>
              <a:rPr lang="en-US" sz="2400" dirty="0">
                <a:solidFill>
                  <a:srgbClr val="0070C0"/>
                </a:solidFill>
              </a:rPr>
              <a:t> = "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			&lt;&lt; </a:t>
            </a:r>
            <a:r>
              <a:rPr lang="en-US" sz="2400" dirty="0" err="1">
                <a:solidFill>
                  <a:srgbClr val="0070C0"/>
                </a:solidFill>
              </a:rPr>
              <a:t>anotherNumber</a:t>
            </a:r>
            <a:r>
              <a:rPr lang="en-US" sz="2400" dirty="0">
                <a:solidFill>
                  <a:srgbClr val="0070C0"/>
                </a:solidFill>
              </a:rPr>
              <a:t>;</a:t>
            </a:r>
          </a:p>
          <a:p>
            <a:pPr lvl="1" eaLnBrk="1" hangingPunct="1"/>
            <a:r>
              <a:rPr lang="en-US" sz="2400" dirty="0"/>
              <a:t>Sends items to output file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5C6DD2CB-7950-41E7-A5D7-3873AB203796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File Names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Programs and files</a:t>
            </a:r>
          </a:p>
          <a:p>
            <a:pPr eaLnBrk="1" hangingPunct="1"/>
            <a:r>
              <a:rPr lang="en-US" sz="2800" dirty="0"/>
              <a:t>Files have two names to our programs</a:t>
            </a:r>
          </a:p>
          <a:p>
            <a:pPr lvl="1" eaLnBrk="1" hangingPunct="1"/>
            <a:r>
              <a:rPr lang="en-US" sz="2400" dirty="0">
                <a:solidFill>
                  <a:srgbClr val="C00000"/>
                </a:solidFill>
              </a:rPr>
              <a:t>External file name</a:t>
            </a:r>
          </a:p>
          <a:p>
            <a:pPr lvl="2" eaLnBrk="1" hangingPunct="1"/>
            <a:r>
              <a:rPr lang="en-US" sz="2000" dirty="0"/>
              <a:t>Also called "</a:t>
            </a:r>
            <a:r>
              <a:rPr lang="en-US" sz="2000" dirty="0">
                <a:solidFill>
                  <a:srgbClr val="00B050"/>
                </a:solidFill>
              </a:rPr>
              <a:t>physical file name</a:t>
            </a:r>
            <a:r>
              <a:rPr lang="en-US" sz="2000" dirty="0"/>
              <a:t>"</a:t>
            </a:r>
          </a:p>
          <a:p>
            <a:pPr lvl="2" eaLnBrk="1" hangingPunct="1"/>
            <a:r>
              <a:rPr lang="en-US" sz="2000" dirty="0"/>
              <a:t>Like "</a:t>
            </a:r>
            <a:r>
              <a:rPr lang="en-US" sz="2000" dirty="0" err="1">
                <a:solidFill>
                  <a:srgbClr val="0070C0"/>
                </a:solidFill>
              </a:rPr>
              <a:t>infile.txt</a:t>
            </a:r>
            <a:r>
              <a:rPr lang="en-US" sz="2000" dirty="0"/>
              <a:t>"</a:t>
            </a:r>
          </a:p>
          <a:p>
            <a:pPr lvl="2" eaLnBrk="1" hangingPunct="1"/>
            <a:r>
              <a:rPr lang="en-US" sz="2000" dirty="0"/>
              <a:t>Sometimes considered "</a:t>
            </a:r>
            <a:r>
              <a:rPr lang="en-US" sz="2000" dirty="0">
                <a:solidFill>
                  <a:srgbClr val="00B050"/>
                </a:solidFill>
              </a:rPr>
              <a:t>real file name</a:t>
            </a:r>
            <a:r>
              <a:rPr lang="en-US" sz="2000" dirty="0"/>
              <a:t>"</a:t>
            </a:r>
          </a:p>
          <a:p>
            <a:pPr lvl="2" eaLnBrk="1" hangingPunct="1"/>
            <a:r>
              <a:rPr lang="en-US" sz="2000" dirty="0"/>
              <a:t>Used only once in program (to open)</a:t>
            </a:r>
          </a:p>
          <a:p>
            <a:pPr lvl="1" eaLnBrk="1" hangingPunct="1"/>
            <a:r>
              <a:rPr lang="en-US" sz="2400" dirty="0">
                <a:solidFill>
                  <a:srgbClr val="C00000"/>
                </a:solidFill>
              </a:rPr>
              <a:t>Stream name</a:t>
            </a:r>
          </a:p>
          <a:p>
            <a:pPr lvl="2" eaLnBrk="1" hangingPunct="1"/>
            <a:r>
              <a:rPr lang="en-US" sz="2000" dirty="0"/>
              <a:t>Also called "</a:t>
            </a:r>
            <a:r>
              <a:rPr lang="en-US" sz="2000" dirty="0">
                <a:solidFill>
                  <a:srgbClr val="00B050"/>
                </a:solidFill>
              </a:rPr>
              <a:t>logical file name</a:t>
            </a:r>
            <a:r>
              <a:rPr lang="en-US" sz="2000" dirty="0"/>
              <a:t>"</a:t>
            </a:r>
          </a:p>
          <a:p>
            <a:pPr lvl="2" eaLnBrk="1" hangingPunct="1"/>
            <a:r>
              <a:rPr lang="en-US" sz="2000" dirty="0">
                <a:solidFill>
                  <a:srgbClr val="7030A0"/>
                </a:solidFill>
              </a:rPr>
              <a:t>Program uses this name </a:t>
            </a:r>
            <a:r>
              <a:rPr lang="en-US" sz="2000" dirty="0"/>
              <a:t>for all file activity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F9ACA304-0600-4850-85E9-A4D47A295D39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Closing Files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Files should be closed</a:t>
            </a:r>
          </a:p>
          <a:p>
            <a:pPr lvl="1" eaLnBrk="1" hangingPunct="1"/>
            <a:r>
              <a:rPr lang="en-US" sz="2400" dirty="0"/>
              <a:t>When program completed getting input or</a:t>
            </a:r>
            <a:br>
              <a:rPr lang="en-US" sz="2400" dirty="0"/>
            </a:br>
            <a:r>
              <a:rPr lang="en-US" sz="2400" dirty="0"/>
              <a:t>sending output</a:t>
            </a:r>
          </a:p>
          <a:p>
            <a:pPr lvl="1" eaLnBrk="1" hangingPunct="1"/>
            <a:r>
              <a:rPr lang="en-US" sz="2400" dirty="0">
                <a:solidFill>
                  <a:srgbClr val="C00000"/>
                </a:solidFill>
              </a:rPr>
              <a:t>Disconnects stream from file</a:t>
            </a:r>
          </a:p>
          <a:p>
            <a:pPr lvl="1" eaLnBrk="1" hangingPunct="1"/>
            <a:r>
              <a:rPr lang="en-US" sz="2400" dirty="0"/>
              <a:t>In action: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0070C0"/>
                </a:solidFill>
              </a:rPr>
              <a:t>inStream.close</a:t>
            </a:r>
            <a:r>
              <a:rPr lang="en-US" sz="2400" dirty="0">
                <a:solidFill>
                  <a:srgbClr val="0070C0"/>
                </a:solidFill>
              </a:rPr>
              <a:t>();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	</a:t>
            </a:r>
            <a:r>
              <a:rPr lang="en-US" sz="2400" dirty="0" err="1">
                <a:solidFill>
                  <a:srgbClr val="0070C0"/>
                </a:solidFill>
              </a:rPr>
              <a:t>outStream.close</a:t>
            </a:r>
            <a:r>
              <a:rPr lang="en-US" sz="2400" dirty="0">
                <a:solidFill>
                  <a:srgbClr val="0070C0"/>
                </a:solidFill>
              </a:rPr>
              <a:t>();</a:t>
            </a:r>
          </a:p>
          <a:p>
            <a:pPr lvl="2" eaLnBrk="1" hangingPunct="1"/>
            <a:r>
              <a:rPr lang="en-US" sz="2000" dirty="0"/>
              <a:t>Note no arguments</a:t>
            </a:r>
          </a:p>
          <a:p>
            <a:pPr lvl="2" eaLnBrk="1" hangingPunct="1"/>
            <a:r>
              <a:rPr lang="en-US" sz="2000" dirty="0"/>
              <a:t>Similar to </a:t>
            </a:r>
            <a:r>
              <a:rPr lang="en-US" sz="2000" dirty="0" err="1"/>
              <a:t>fclose</a:t>
            </a:r>
            <a:r>
              <a:rPr lang="en-US" sz="2000" dirty="0"/>
              <a:t>(</a:t>
            </a:r>
            <a:r>
              <a:rPr lang="en-US" sz="2000" dirty="0" err="1"/>
              <a:t>filePtr</a:t>
            </a:r>
            <a:r>
              <a:rPr lang="en-US" sz="2000" dirty="0"/>
              <a:t>);</a:t>
            </a:r>
          </a:p>
          <a:p>
            <a:pPr eaLnBrk="1" hangingPunct="1"/>
            <a:r>
              <a:rPr lang="en-US" sz="2800" dirty="0"/>
              <a:t>Files automatically close when program ends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24AD745A-B09C-4528-901B-EFF3DBBD7418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File </a:t>
            </a:r>
            <a:r>
              <a:rPr lang="en-US" dirty="0">
                <a:solidFill>
                  <a:srgbClr val="C00000"/>
                </a:solidFill>
              </a:rPr>
              <a:t>Flush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Output often "</a:t>
            </a:r>
            <a:r>
              <a:rPr lang="en-US" sz="2800" dirty="0">
                <a:solidFill>
                  <a:srgbClr val="C00000"/>
                </a:solidFill>
              </a:rPr>
              <a:t>buffered</a:t>
            </a:r>
            <a:r>
              <a:rPr lang="en-US" sz="2800" dirty="0"/>
              <a:t>"</a:t>
            </a:r>
          </a:p>
          <a:p>
            <a:pPr lvl="1" eaLnBrk="1" hangingPunct="1"/>
            <a:r>
              <a:rPr lang="en-US" sz="2400" dirty="0">
                <a:solidFill>
                  <a:srgbClr val="0070C0"/>
                </a:solidFill>
              </a:rPr>
              <a:t>Temporarily stored before written to file</a:t>
            </a:r>
          </a:p>
          <a:p>
            <a:pPr lvl="1" eaLnBrk="1" hangingPunct="1"/>
            <a:r>
              <a:rPr lang="en-US" sz="2400" dirty="0"/>
              <a:t>Written in "groups"</a:t>
            </a:r>
          </a:p>
          <a:p>
            <a:pPr eaLnBrk="1" hangingPunct="1"/>
            <a:r>
              <a:rPr lang="en-US" sz="2800" dirty="0"/>
              <a:t>Occasionally might need to force writing:</a:t>
            </a:r>
            <a:br>
              <a:rPr lang="en-US" sz="2800" dirty="0"/>
            </a:br>
            <a:r>
              <a:rPr lang="en-US" sz="2800" dirty="0" err="1">
                <a:solidFill>
                  <a:srgbClr val="0070C0"/>
                </a:solidFill>
              </a:rPr>
              <a:t>outStream.flush</a:t>
            </a:r>
            <a:r>
              <a:rPr lang="en-US" sz="2800" dirty="0">
                <a:solidFill>
                  <a:srgbClr val="0070C0"/>
                </a:solidFill>
              </a:rPr>
              <a:t>();</a:t>
            </a:r>
          </a:p>
          <a:p>
            <a:pPr lvl="1" eaLnBrk="1" hangingPunct="1"/>
            <a:r>
              <a:rPr lang="en-US" sz="2400" dirty="0"/>
              <a:t>Member function </a:t>
            </a:r>
            <a:r>
              <a:rPr lang="en-US" sz="2400" i="1" dirty="0"/>
              <a:t>flush</a:t>
            </a:r>
            <a:r>
              <a:rPr lang="en-US" sz="2400" dirty="0"/>
              <a:t>, for all output streams</a:t>
            </a:r>
          </a:p>
          <a:p>
            <a:pPr lvl="1" eaLnBrk="1" hangingPunct="1"/>
            <a:r>
              <a:rPr lang="en-US" sz="2400" dirty="0">
                <a:solidFill>
                  <a:srgbClr val="00B050"/>
                </a:solidFill>
              </a:rPr>
              <a:t>All buffered output is physically written</a:t>
            </a:r>
          </a:p>
          <a:p>
            <a:pPr eaLnBrk="1" hangingPunct="1"/>
            <a:r>
              <a:rPr lang="en-US" sz="2800" dirty="0"/>
              <a:t>Closing file automatically calls flush()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D4BC4C37-2652-46D3-B518-AD74405DC9BA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000"/>
              <a:t>File Example: </a:t>
            </a:r>
            <a:br>
              <a:rPr lang="en-US" sz="3000"/>
            </a:br>
            <a:r>
              <a:rPr lang="en-US" sz="3000" b="1"/>
              <a:t>Display 12.1</a:t>
            </a:r>
            <a:r>
              <a:rPr lang="en-US" sz="3000"/>
              <a:t>  Simple File </a:t>
            </a:r>
            <a:br>
              <a:rPr lang="en-US" sz="3000"/>
            </a:br>
            <a:r>
              <a:rPr lang="en-US" sz="3000"/>
              <a:t>Input/Output (1 of 2)</a:t>
            </a:r>
          </a:p>
        </p:txBody>
      </p:sp>
      <p:pic>
        <p:nvPicPr>
          <p:cNvPr id="27651" name="Picture 9" descr="C:\WINDOWS\Desktop\Oh_type\sacitch_C++_ppt\gif\savitchc12d01_1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1644650"/>
            <a:ext cx="7272338" cy="4745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6C9C185A-9159-4A5B-AB85-8757445A47FF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000"/>
              <a:t>File Example: </a:t>
            </a:r>
            <a:br>
              <a:rPr lang="en-US" sz="3000"/>
            </a:br>
            <a:r>
              <a:rPr lang="en-US" sz="3000" b="1"/>
              <a:t>Display 12.1</a:t>
            </a:r>
            <a:r>
              <a:rPr lang="en-US" sz="3000"/>
              <a:t>  Simple File </a:t>
            </a:r>
            <a:br>
              <a:rPr lang="en-US" sz="3000"/>
            </a:br>
            <a:r>
              <a:rPr lang="en-US" sz="3000"/>
              <a:t>Input/Output (1 of 2)</a:t>
            </a:r>
          </a:p>
        </p:txBody>
      </p:sp>
      <p:pic>
        <p:nvPicPr>
          <p:cNvPr id="28675" name="Picture 4" descr="C:\WINDOWS\Desktop\Oh_type\sacitch_C++_ppt\gif\savitchc12d01_2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1736725"/>
            <a:ext cx="7418388" cy="454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ACF1C446-99B6-4A89-B87B-73748CF782F5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Appending to a File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Standard open operation begins with empty file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B050"/>
                </a:solidFill>
              </a:rPr>
              <a:t>Even if file exists </a:t>
            </a:r>
            <a:r>
              <a:rPr lang="en-US" sz="2400" dirty="0">
                <a:solidFill>
                  <a:srgbClr val="00B050"/>
                </a:solidFill>
                <a:sym typeface="Wingdings" pitchFamily="2" charset="2"/>
              </a:rPr>
              <a:t></a:t>
            </a:r>
            <a:r>
              <a:rPr lang="en-US" sz="2400" dirty="0">
                <a:solidFill>
                  <a:srgbClr val="00B050"/>
                </a:solidFill>
              </a:rPr>
              <a:t> contents lost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Open for append:</a:t>
            </a:r>
            <a:br>
              <a:rPr lang="en-US" sz="2800" dirty="0">
                <a:solidFill>
                  <a:srgbClr val="C00000"/>
                </a:solidFill>
              </a:rPr>
            </a:br>
            <a:r>
              <a:rPr lang="en-US" sz="2800" dirty="0"/>
              <a:t>	</a:t>
            </a:r>
            <a:r>
              <a:rPr lang="en-US" sz="2400" dirty="0" err="1">
                <a:solidFill>
                  <a:srgbClr val="0070C0"/>
                </a:solidFill>
              </a:rPr>
              <a:t>ofstream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outStream</a:t>
            </a:r>
            <a:r>
              <a:rPr lang="en-US" sz="2400" dirty="0">
                <a:solidFill>
                  <a:srgbClr val="0070C0"/>
                </a:solidFill>
              </a:rPr>
              <a:t>;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	</a:t>
            </a:r>
            <a:r>
              <a:rPr lang="en-US" sz="2400" dirty="0" err="1">
                <a:solidFill>
                  <a:srgbClr val="0070C0"/>
                </a:solidFill>
              </a:rPr>
              <a:t>outStream.open</a:t>
            </a:r>
            <a:r>
              <a:rPr lang="en-US" sz="2400" dirty="0">
                <a:solidFill>
                  <a:srgbClr val="0070C0"/>
                </a:solidFill>
              </a:rPr>
              <a:t>("</a:t>
            </a:r>
            <a:r>
              <a:rPr lang="en-US" sz="2400" dirty="0" err="1">
                <a:solidFill>
                  <a:srgbClr val="0070C0"/>
                </a:solidFill>
              </a:rPr>
              <a:t>important.txt</a:t>
            </a:r>
            <a:r>
              <a:rPr lang="en-US" sz="2400" dirty="0">
                <a:solidFill>
                  <a:srgbClr val="0070C0"/>
                </a:solidFill>
              </a:rPr>
              <a:t>", </a:t>
            </a:r>
            <a:r>
              <a:rPr lang="en-US" sz="2400" dirty="0" err="1">
                <a:solidFill>
                  <a:srgbClr val="0070C0"/>
                </a:solidFill>
              </a:rPr>
              <a:t>ios</a:t>
            </a:r>
            <a:r>
              <a:rPr lang="en-US" sz="2400" dirty="0">
                <a:solidFill>
                  <a:srgbClr val="0070C0"/>
                </a:solidFill>
              </a:rPr>
              <a:t>::app);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If file doesn’t exist </a:t>
            </a:r>
            <a:r>
              <a:rPr lang="en-US" sz="2400" dirty="0">
                <a:sym typeface="Wingdings" pitchFamily="2" charset="2"/>
              </a:rPr>
              <a:t></a:t>
            </a:r>
            <a:r>
              <a:rPr lang="en-US" sz="2400" dirty="0"/>
              <a:t> creates it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If file exists </a:t>
            </a:r>
            <a:r>
              <a:rPr lang="en-US" sz="2400" dirty="0">
                <a:sym typeface="Wingdings" pitchFamily="2" charset="2"/>
              </a:rPr>
              <a:t></a:t>
            </a:r>
            <a:r>
              <a:rPr lang="en-US" sz="2400" dirty="0"/>
              <a:t> appends to end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2</a:t>
            </a:r>
            <a:r>
              <a:rPr lang="en-US" sz="2400" baseline="30000" dirty="0"/>
              <a:t>nd</a:t>
            </a:r>
            <a:r>
              <a:rPr lang="en-US" sz="2400" dirty="0"/>
              <a:t> argument is class </a:t>
            </a:r>
            <a:r>
              <a:rPr lang="en-US" sz="2400" i="1" dirty="0" err="1"/>
              <a:t>ios</a:t>
            </a:r>
            <a:r>
              <a:rPr lang="en-US" sz="2400" dirty="0"/>
              <a:t> defined constant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In &lt;iostream&gt; library, </a:t>
            </a:r>
            <a:r>
              <a:rPr lang="en-US" sz="2000" dirty="0" err="1"/>
              <a:t>std</a:t>
            </a:r>
            <a:r>
              <a:rPr lang="en-US" sz="2000" dirty="0"/>
              <a:t> namespace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Useful for log file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0CDA4DF7-38D2-4665-8EB6-1A67E8B72868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Alternative Syntax for File Opens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Can specify filename at declaration</a:t>
            </a:r>
          </a:p>
          <a:p>
            <a:pPr lvl="1" eaLnBrk="1" hangingPunct="1"/>
            <a:r>
              <a:rPr lang="en-US" dirty="0"/>
              <a:t>Passed as argument to </a:t>
            </a:r>
            <a:r>
              <a:rPr lang="en-US" dirty="0">
                <a:solidFill>
                  <a:srgbClr val="C00000"/>
                </a:solidFill>
              </a:rPr>
              <a:t>constructor</a:t>
            </a:r>
          </a:p>
          <a:p>
            <a:pPr eaLnBrk="1" hangingPunct="1"/>
            <a:r>
              <a:rPr lang="en-US" dirty="0" err="1"/>
              <a:t>ifstream</a:t>
            </a:r>
            <a:r>
              <a:rPr lang="en-US" dirty="0"/>
              <a:t> </a:t>
            </a:r>
            <a:r>
              <a:rPr lang="en-US" dirty="0" err="1"/>
              <a:t>inStream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inStream.open</a:t>
            </a:r>
            <a:r>
              <a:rPr lang="en-US" dirty="0"/>
              <a:t>("</a:t>
            </a:r>
            <a:r>
              <a:rPr lang="en-US" dirty="0" err="1"/>
              <a:t>infile.txt</a:t>
            </a:r>
            <a:r>
              <a:rPr lang="en-US" dirty="0"/>
              <a:t>");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EQUIVALENT TO:</a:t>
            </a:r>
            <a:br>
              <a:rPr lang="en-US" dirty="0"/>
            </a:br>
            <a:br>
              <a:rPr lang="en-US" dirty="0"/>
            </a:br>
            <a:r>
              <a:rPr lang="en-US" dirty="0" err="1">
                <a:solidFill>
                  <a:srgbClr val="0070C0"/>
                </a:solidFill>
              </a:rPr>
              <a:t>ifstream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inStream</a:t>
            </a:r>
            <a:r>
              <a:rPr lang="en-US" dirty="0">
                <a:solidFill>
                  <a:srgbClr val="0070C0"/>
                </a:solidFill>
              </a:rPr>
              <a:t>("</a:t>
            </a:r>
            <a:r>
              <a:rPr lang="en-US" dirty="0" err="1">
                <a:solidFill>
                  <a:srgbClr val="0070C0"/>
                </a:solidFill>
              </a:rPr>
              <a:t>infile.txt</a:t>
            </a:r>
            <a:r>
              <a:rPr lang="en-US" dirty="0">
                <a:solidFill>
                  <a:srgbClr val="0070C0"/>
                </a:solidFill>
              </a:rPr>
              <a:t>");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3850B51B-35D5-4E79-B7FA-8876A50DF49E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Checking File Open Success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522413"/>
            <a:ext cx="7815262" cy="45148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File opens </a:t>
            </a:r>
            <a:r>
              <a:rPr lang="en-US" sz="2800" dirty="0">
                <a:solidFill>
                  <a:srgbClr val="00B050"/>
                </a:solidFill>
              </a:rPr>
              <a:t>could fail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If input file doesn’t exist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No write permissions to output file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Unexpected results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sz="2800" dirty="0">
                <a:solidFill>
                  <a:srgbClr val="C00000"/>
                </a:solidFill>
              </a:rPr>
              <a:t>Member function fail()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Place call to fail() to check stream operation</a:t>
            </a:r>
            <a:br>
              <a:rPr lang="en-US" sz="2400" dirty="0"/>
            </a:br>
            <a:r>
              <a:rPr lang="en-US" sz="2400" dirty="0"/>
              <a:t>success</a:t>
            </a:r>
            <a:br>
              <a:rPr lang="en-US" sz="2400" dirty="0"/>
            </a:br>
            <a:r>
              <a:rPr lang="en-US" sz="2000" dirty="0" err="1"/>
              <a:t>inStream.open</a:t>
            </a:r>
            <a:r>
              <a:rPr lang="en-US" sz="2000" dirty="0"/>
              <a:t>("</a:t>
            </a:r>
            <a:r>
              <a:rPr lang="en-US" sz="2000" dirty="0" err="1"/>
              <a:t>stuff.txt</a:t>
            </a:r>
            <a:r>
              <a:rPr lang="en-US" sz="2000" dirty="0"/>
              <a:t>");</a:t>
            </a:r>
            <a:br>
              <a:rPr lang="en-US" sz="2000" dirty="0"/>
            </a:br>
            <a:r>
              <a:rPr lang="en-US" sz="2000" dirty="0">
                <a:solidFill>
                  <a:srgbClr val="0070C0"/>
                </a:solidFill>
              </a:rPr>
              <a:t>if (</a:t>
            </a:r>
            <a:r>
              <a:rPr lang="en-US" sz="2000" dirty="0" err="1">
                <a:solidFill>
                  <a:srgbClr val="0070C0"/>
                </a:solidFill>
              </a:rPr>
              <a:t>inStream.fail</a:t>
            </a:r>
            <a:r>
              <a:rPr lang="en-US" sz="2000" dirty="0">
                <a:solidFill>
                  <a:srgbClr val="0070C0"/>
                </a:solidFill>
              </a:rPr>
              <a:t>())</a:t>
            </a:r>
            <a:br>
              <a:rPr lang="en-US" sz="2000" dirty="0"/>
            </a:b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	</a:t>
            </a:r>
            <a:r>
              <a:rPr lang="en-US" sz="2000" dirty="0" err="1"/>
              <a:t>cout</a:t>
            </a:r>
            <a:r>
              <a:rPr lang="en-US" sz="2000" dirty="0"/>
              <a:t> &lt;&lt; "File open failed.\n";</a:t>
            </a:r>
            <a:br>
              <a:rPr lang="en-US" sz="2000" dirty="0"/>
            </a:br>
            <a:r>
              <a:rPr lang="en-US" sz="2000" dirty="0"/>
              <a:t>	exit(1);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5838B4D8-4749-4001-80F6-323489980BF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Learning Objectives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I/O Streams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File I/O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Character I/O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Tools for Stream I/O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File names as input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Formatting output, flag settings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Stream Hierarchies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Preview of inheritance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Random Access to Files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304A4658-08B9-49C6-BC5B-7D4D76EC82B1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Character I/O with Files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All </a:t>
            </a:r>
            <a:r>
              <a:rPr lang="en-US" dirty="0" err="1"/>
              <a:t>cin</a:t>
            </a:r>
            <a:r>
              <a:rPr lang="en-US" dirty="0"/>
              <a:t> and </a:t>
            </a:r>
            <a:r>
              <a:rPr lang="en-US" dirty="0" err="1"/>
              <a:t>cout</a:t>
            </a:r>
            <a:r>
              <a:rPr lang="en-US" dirty="0"/>
              <a:t> character I/O same </a:t>
            </a:r>
            <a:br>
              <a:rPr lang="en-US" dirty="0"/>
            </a:br>
            <a:r>
              <a:rPr lang="en-US" dirty="0"/>
              <a:t>for files!</a:t>
            </a:r>
          </a:p>
          <a:p>
            <a:pPr eaLnBrk="1" hangingPunct="1"/>
            <a:r>
              <a:rPr lang="en-US" dirty="0">
                <a:solidFill>
                  <a:srgbClr val="C00000"/>
                </a:solidFill>
              </a:rPr>
              <a:t>Member functions work same:</a:t>
            </a:r>
          </a:p>
          <a:p>
            <a:pPr lvl="1" eaLnBrk="1" hangingPunct="1"/>
            <a:r>
              <a:rPr lang="en-US" dirty="0">
                <a:solidFill>
                  <a:srgbClr val="0070C0"/>
                </a:solidFill>
              </a:rPr>
              <a:t>get, </a:t>
            </a:r>
            <a:r>
              <a:rPr lang="en-US" dirty="0" err="1">
                <a:solidFill>
                  <a:srgbClr val="0070C0"/>
                </a:solidFill>
              </a:rPr>
              <a:t>getline</a:t>
            </a:r>
            <a:endParaRPr lang="en-US" dirty="0">
              <a:solidFill>
                <a:srgbClr val="0070C0"/>
              </a:solidFill>
            </a:endParaRPr>
          </a:p>
          <a:p>
            <a:pPr lvl="1" eaLnBrk="1" hangingPunct="1"/>
            <a:r>
              <a:rPr lang="en-US" dirty="0">
                <a:solidFill>
                  <a:srgbClr val="0070C0"/>
                </a:solidFill>
              </a:rPr>
              <a:t>put, </a:t>
            </a:r>
            <a:r>
              <a:rPr lang="en-US" dirty="0" err="1">
                <a:solidFill>
                  <a:srgbClr val="0070C0"/>
                </a:solidFill>
              </a:rPr>
              <a:t>putback</a:t>
            </a:r>
            <a:r>
              <a:rPr lang="en-US" dirty="0">
                <a:solidFill>
                  <a:srgbClr val="0070C0"/>
                </a:solidFill>
              </a:rPr>
              <a:t>, </a:t>
            </a:r>
          </a:p>
          <a:p>
            <a:pPr lvl="1" eaLnBrk="1" hangingPunct="1"/>
            <a:r>
              <a:rPr lang="en-US" dirty="0">
                <a:solidFill>
                  <a:srgbClr val="0070C0"/>
                </a:solidFill>
              </a:rPr>
              <a:t>peek, ignore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31B4C6E5-1736-49F1-8FD8-2E7C832EE179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Checking End of File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Use loop to process file</a:t>
            </a:r>
            <a:r>
              <a:rPr lang="en-US" sz="2800" dirty="0">
                <a:solidFill>
                  <a:srgbClr val="00B050"/>
                </a:solidFill>
              </a:rPr>
              <a:t> until end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Typical approach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Two ways to </a:t>
            </a:r>
            <a:r>
              <a:rPr lang="en-US" sz="2800" dirty="0">
                <a:solidFill>
                  <a:srgbClr val="7030A0"/>
                </a:solidFill>
              </a:rPr>
              <a:t>test for end of file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Member function </a:t>
            </a:r>
            <a:r>
              <a:rPr lang="en-US" sz="2400" dirty="0" err="1">
                <a:solidFill>
                  <a:srgbClr val="C00000"/>
                </a:solidFill>
              </a:rPr>
              <a:t>eof</a:t>
            </a:r>
            <a:r>
              <a:rPr lang="en-US" sz="2400" dirty="0">
                <a:solidFill>
                  <a:srgbClr val="C00000"/>
                </a:solidFill>
              </a:rPr>
              <a:t>()</a:t>
            </a:r>
            <a:br>
              <a:rPr lang="en-US" sz="2400" dirty="0"/>
            </a:br>
            <a:r>
              <a:rPr lang="en-US" sz="2000" dirty="0" err="1">
                <a:solidFill>
                  <a:srgbClr val="0070C0"/>
                </a:solidFill>
              </a:rPr>
              <a:t>inStream.get</a:t>
            </a:r>
            <a:r>
              <a:rPr lang="en-US" sz="2000" dirty="0">
                <a:solidFill>
                  <a:srgbClr val="0070C0"/>
                </a:solidFill>
              </a:rPr>
              <a:t>(next);</a:t>
            </a:r>
            <a:br>
              <a:rPr lang="en-US" sz="2000" dirty="0"/>
            </a:br>
            <a:r>
              <a:rPr lang="en-US" sz="2000" dirty="0">
                <a:solidFill>
                  <a:srgbClr val="0070C0"/>
                </a:solidFill>
              </a:rPr>
              <a:t>while (!</a:t>
            </a:r>
            <a:r>
              <a:rPr lang="en-US" sz="2000" dirty="0" err="1">
                <a:solidFill>
                  <a:srgbClr val="0070C0"/>
                </a:solidFill>
              </a:rPr>
              <a:t>inStream.eof</a:t>
            </a:r>
            <a:r>
              <a:rPr lang="en-US" sz="2000" dirty="0">
                <a:solidFill>
                  <a:srgbClr val="0070C0"/>
                </a:solidFill>
              </a:rPr>
              <a:t>())</a:t>
            </a:r>
            <a:br>
              <a:rPr lang="en-US" sz="2000" dirty="0"/>
            </a:b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cout</a:t>
            </a:r>
            <a:r>
              <a:rPr lang="en-US" sz="2000" dirty="0"/>
              <a:t> &lt;&lt; next;</a:t>
            </a:r>
            <a:br>
              <a:rPr lang="en-US" sz="2000" dirty="0"/>
            </a:br>
            <a:r>
              <a:rPr lang="en-US" sz="2000" dirty="0">
                <a:solidFill>
                  <a:srgbClr val="0070C0"/>
                </a:solidFill>
              </a:rPr>
              <a:t>     </a:t>
            </a:r>
            <a:r>
              <a:rPr lang="en-US" sz="2000" dirty="0" err="1">
                <a:solidFill>
                  <a:srgbClr val="0070C0"/>
                </a:solidFill>
              </a:rPr>
              <a:t>inStream.get</a:t>
            </a:r>
            <a:r>
              <a:rPr lang="en-US" sz="2000" dirty="0">
                <a:solidFill>
                  <a:srgbClr val="0070C0"/>
                </a:solidFill>
              </a:rPr>
              <a:t>(next);</a:t>
            </a:r>
            <a:br>
              <a:rPr lang="en-US" sz="2000" dirty="0"/>
            </a:br>
            <a:r>
              <a:rPr lang="en-US" sz="2000" dirty="0"/>
              <a:t>}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Reads each character until file ends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 err="1"/>
              <a:t>eof</a:t>
            </a:r>
            <a:r>
              <a:rPr lang="en-US" sz="2000" dirty="0"/>
              <a:t>() member function returns bool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B39B9034-11D8-460E-8C0B-F320A361A3B4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0DD8F91-047D-7446-8504-6EA96D85EA94}"/>
              </a:ext>
            </a:extLst>
          </p:cNvPr>
          <p:cNvSpPr/>
          <p:nvPr/>
        </p:nvSpPr>
        <p:spPr>
          <a:xfrm>
            <a:off x="5105400" y="34290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1" hangingPunct="1">
              <a:lnSpc>
                <a:spcPct val="90000"/>
              </a:lnSpc>
            </a:pPr>
            <a:r>
              <a:rPr lang="en-US" altLang="zh-TW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while (!</a:t>
            </a:r>
            <a:r>
              <a:rPr lang="en-US" altLang="zh-TW" sz="2000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inStream.eof</a:t>
            </a:r>
            <a:r>
              <a:rPr lang="en-US" altLang="zh-TW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())</a:t>
            </a:r>
            <a:b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n-US" altLang="zh-TW" sz="2000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inStream.get</a:t>
            </a:r>
            <a:r>
              <a:rPr lang="en-US" altLang="zh-TW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(next);</a:t>
            </a:r>
            <a:b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n-US" altLang="zh-TW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cout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&lt;&lt; next;</a:t>
            </a:r>
            <a:b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</p:spTree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End of File Check with Read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600200"/>
            <a:ext cx="8083550" cy="44370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Second method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>
                <a:solidFill>
                  <a:srgbClr val="C00000"/>
                </a:solidFill>
              </a:rPr>
              <a:t>read operation returns bool value!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dirty="0" err="1">
                <a:solidFill>
                  <a:srgbClr val="0070C0"/>
                </a:solidFill>
              </a:rPr>
              <a:t>inStream</a:t>
            </a:r>
            <a:r>
              <a:rPr lang="en-US" dirty="0">
                <a:solidFill>
                  <a:srgbClr val="0070C0"/>
                </a:solidFill>
              </a:rPr>
              <a:t> &gt;&gt; next)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Expression returns true if read successful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>
                <a:solidFill>
                  <a:srgbClr val="00B050"/>
                </a:solidFill>
              </a:rPr>
              <a:t>Returns false if attempt to read beyond end of file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In action:</a:t>
            </a:r>
            <a:br>
              <a:rPr lang="en-US" dirty="0"/>
            </a:br>
            <a:r>
              <a:rPr lang="en-US" sz="2400" dirty="0"/>
              <a:t>double next, sum = 0;</a:t>
            </a:r>
            <a:br>
              <a:rPr lang="en-US" sz="2400" dirty="0"/>
            </a:br>
            <a:r>
              <a:rPr lang="en-US" sz="2400" dirty="0">
                <a:solidFill>
                  <a:srgbClr val="0070C0"/>
                </a:solidFill>
              </a:rPr>
              <a:t>while (</a:t>
            </a:r>
            <a:r>
              <a:rPr lang="en-US" sz="2400" dirty="0" err="1">
                <a:solidFill>
                  <a:srgbClr val="0070C0"/>
                </a:solidFill>
              </a:rPr>
              <a:t>inStream</a:t>
            </a:r>
            <a:r>
              <a:rPr lang="en-US" sz="2400" dirty="0">
                <a:solidFill>
                  <a:srgbClr val="0070C0"/>
                </a:solidFill>
              </a:rPr>
              <a:t> &gt;&gt; next)</a:t>
            </a:r>
            <a:br>
              <a:rPr lang="en-US" sz="2400" dirty="0"/>
            </a:br>
            <a:r>
              <a:rPr lang="en-US" sz="2400" dirty="0"/>
              <a:t>	sum = sum + next;</a:t>
            </a:r>
            <a:br>
              <a:rPr lang="en-US" sz="2400" dirty="0"/>
            </a:br>
            <a:r>
              <a:rPr lang="en-US" sz="2400" dirty="0" err="1"/>
              <a:t>cout</a:t>
            </a:r>
            <a:r>
              <a:rPr lang="en-US" sz="2400" dirty="0"/>
              <a:t> &lt;&lt; "the sum is " &lt;&lt; sum &lt;&lt; </a:t>
            </a:r>
            <a:r>
              <a:rPr lang="en-US" sz="2400" dirty="0" err="1"/>
              <a:t>endl</a:t>
            </a:r>
            <a:r>
              <a:rPr lang="en-US" sz="2400" dirty="0"/>
              <a:t>;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08CD7289-4EA5-4103-894F-E6D5151536C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End of File Check with Read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600200"/>
            <a:ext cx="8083550" cy="44370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Second method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>
                <a:solidFill>
                  <a:srgbClr val="C00000"/>
                </a:solidFill>
              </a:rPr>
              <a:t>read operation returns bool value!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dirty="0" err="1">
                <a:solidFill>
                  <a:srgbClr val="0070C0"/>
                </a:solidFill>
              </a:rPr>
              <a:t>inStream</a:t>
            </a:r>
            <a:r>
              <a:rPr lang="en-US" dirty="0">
                <a:solidFill>
                  <a:srgbClr val="0070C0"/>
                </a:solidFill>
              </a:rPr>
              <a:t> &gt;&gt; next)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Expression returns true if read successful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>
                <a:solidFill>
                  <a:srgbClr val="00B050"/>
                </a:solidFill>
              </a:rPr>
              <a:t>Returns false if attempt to read beyond end of file (??)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In action:</a:t>
            </a:r>
            <a:br>
              <a:rPr lang="en-US" dirty="0"/>
            </a:br>
            <a:r>
              <a:rPr lang="en-US" sz="2400" dirty="0"/>
              <a:t>double next, sum = 0;</a:t>
            </a:r>
            <a:br>
              <a:rPr lang="en-US" sz="2400" dirty="0"/>
            </a:br>
            <a:r>
              <a:rPr lang="en-US" sz="2400" dirty="0">
                <a:solidFill>
                  <a:srgbClr val="0070C0"/>
                </a:solidFill>
              </a:rPr>
              <a:t>while (</a:t>
            </a:r>
            <a:r>
              <a:rPr lang="en-US" sz="2400" dirty="0" err="1">
                <a:solidFill>
                  <a:srgbClr val="0070C0"/>
                </a:solidFill>
              </a:rPr>
              <a:t>inStream</a:t>
            </a:r>
            <a:r>
              <a:rPr lang="en-US" sz="2400" dirty="0">
                <a:solidFill>
                  <a:srgbClr val="0070C0"/>
                </a:solidFill>
              </a:rPr>
              <a:t> &gt;&gt; next)</a:t>
            </a:r>
            <a:br>
              <a:rPr lang="en-US" sz="2400" dirty="0"/>
            </a:br>
            <a:r>
              <a:rPr lang="en-US" sz="2400" dirty="0"/>
              <a:t>	sum = sum + next;</a:t>
            </a:r>
            <a:br>
              <a:rPr lang="en-US" sz="2400" dirty="0"/>
            </a:br>
            <a:r>
              <a:rPr lang="en-US" sz="2400" dirty="0" err="1"/>
              <a:t>cout</a:t>
            </a:r>
            <a:r>
              <a:rPr lang="en-US" sz="2400" dirty="0"/>
              <a:t> &lt;&lt; "the sum is " &lt;&lt; sum &lt;&lt; </a:t>
            </a:r>
            <a:r>
              <a:rPr lang="en-US" sz="2400" dirty="0" err="1"/>
              <a:t>endl</a:t>
            </a:r>
            <a:r>
              <a:rPr lang="en-US" sz="2400" dirty="0"/>
              <a:t>;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08CD7289-4EA5-4103-894F-E6D5151536C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C6DA2D82-51CD-8D43-A605-F24C71F9A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3959159"/>
            <a:ext cx="3971775" cy="274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246997"/>
      </p:ext>
    </p:extLst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F5AC13-B18A-0F43-9E65-570FEBDD5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How?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D72911-2943-5241-989D-7398BC006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kumimoji="1" lang="en-US" altLang="zh-TW" dirty="0"/>
              <a:t>Use </a:t>
            </a:r>
            <a:r>
              <a:rPr kumimoji="1" lang="en-US" altLang="zh-TW" dirty="0">
                <a:solidFill>
                  <a:srgbClr val="00B050"/>
                </a:solidFill>
              </a:rPr>
              <a:t>operator bool() </a:t>
            </a:r>
            <a:r>
              <a:rPr kumimoji="1" lang="en-US" altLang="zh-TW" dirty="0"/>
              <a:t>to define the conversion</a:t>
            </a:r>
          </a:p>
          <a:p>
            <a:pPr marL="0" indent="0">
              <a:buNone/>
            </a:pPr>
            <a:r>
              <a:rPr kumimoji="1" lang="en-US" altLang="zh-TW" sz="1400" dirty="0">
                <a:solidFill>
                  <a:srgbClr val="C00000"/>
                </a:solidFill>
                <a:latin typeface="Courier" pitchFamily="2" charset="0"/>
              </a:rPr>
              <a:t>class </a:t>
            </a:r>
            <a:r>
              <a:rPr kumimoji="1" lang="en-US" altLang="zh-TW" sz="1400" dirty="0" err="1">
                <a:solidFill>
                  <a:srgbClr val="C00000"/>
                </a:solidFill>
                <a:latin typeface="Courier" pitchFamily="2" charset="0"/>
              </a:rPr>
              <a:t>myType</a:t>
            </a:r>
            <a:r>
              <a:rPr kumimoji="1" lang="en-US" altLang="zh-TW" sz="1400" dirty="0">
                <a:solidFill>
                  <a:srgbClr val="C00000"/>
                </a:solidFill>
                <a:latin typeface="Courier" pitchFamily="2" charset="0"/>
              </a:rPr>
              <a:t>{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public: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    </a:t>
            </a:r>
            <a:r>
              <a:rPr kumimoji="1" lang="en-US" altLang="zh-TW" sz="1400" dirty="0" err="1">
                <a:latin typeface="Courier" pitchFamily="2" charset="0"/>
              </a:rPr>
              <a:t>int</a:t>
            </a:r>
            <a:r>
              <a:rPr kumimoji="1" lang="en-US" altLang="zh-TW" sz="1400" dirty="0">
                <a:latin typeface="Courier" pitchFamily="2" charset="0"/>
              </a:rPr>
              <a:t> a;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    </a:t>
            </a:r>
            <a:r>
              <a:rPr kumimoji="1" lang="en-US" altLang="zh-TW" sz="1400" dirty="0">
                <a:solidFill>
                  <a:srgbClr val="0070C0"/>
                </a:solidFill>
                <a:latin typeface="Courier" pitchFamily="2" charset="0"/>
              </a:rPr>
              <a:t>operator bool() </a:t>
            </a:r>
            <a:r>
              <a:rPr kumimoji="1" lang="en-US" altLang="zh-TW" sz="1400" dirty="0" err="1">
                <a:solidFill>
                  <a:srgbClr val="0070C0"/>
                </a:solidFill>
                <a:latin typeface="Courier" pitchFamily="2" charset="0"/>
              </a:rPr>
              <a:t>const</a:t>
            </a:r>
            <a:r>
              <a:rPr kumimoji="1" lang="en-US" altLang="zh-TW" sz="1400" dirty="0">
                <a:solidFill>
                  <a:srgbClr val="0070C0"/>
                </a:solidFill>
                <a:latin typeface="Courier" pitchFamily="2" charset="0"/>
              </a:rPr>
              <a:t> { return a != 0;}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};</a:t>
            </a:r>
          </a:p>
          <a:p>
            <a:pPr marL="0" indent="0">
              <a:buNone/>
            </a:pPr>
            <a:r>
              <a:rPr kumimoji="1" lang="en-US" altLang="zh-TW" sz="1400" dirty="0" err="1">
                <a:latin typeface="Courier" pitchFamily="2" charset="0"/>
              </a:rPr>
              <a:t>int</a:t>
            </a:r>
            <a:r>
              <a:rPr kumimoji="1" lang="en-US" altLang="zh-TW" sz="1400" dirty="0">
                <a:latin typeface="Courier" pitchFamily="2" charset="0"/>
              </a:rPr>
              <a:t> main()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{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    </a:t>
            </a:r>
            <a:r>
              <a:rPr kumimoji="1" lang="en-US" altLang="zh-TW" sz="1400" dirty="0" err="1">
                <a:latin typeface="Courier" pitchFamily="2" charset="0"/>
              </a:rPr>
              <a:t>myType</a:t>
            </a:r>
            <a:r>
              <a:rPr kumimoji="1" lang="en-US" altLang="zh-TW" sz="1400" dirty="0">
                <a:latin typeface="Courier" pitchFamily="2" charset="0"/>
              </a:rPr>
              <a:t> </a:t>
            </a:r>
            <a:r>
              <a:rPr kumimoji="1" lang="en-US" altLang="zh-TW" sz="1400" dirty="0" err="1">
                <a:latin typeface="Courier" pitchFamily="2" charset="0"/>
              </a:rPr>
              <a:t>var</a:t>
            </a:r>
            <a:r>
              <a:rPr kumimoji="1" lang="en-US" altLang="zh-TW" sz="1400" dirty="0">
                <a:latin typeface="Courier" pitchFamily="2" charset="0"/>
              </a:rPr>
              <a:t>;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    </a:t>
            </a:r>
            <a:r>
              <a:rPr kumimoji="1" lang="en-US" altLang="zh-TW" sz="1400" dirty="0" err="1">
                <a:latin typeface="Courier" pitchFamily="2" charset="0"/>
              </a:rPr>
              <a:t>var.a</a:t>
            </a:r>
            <a:r>
              <a:rPr kumimoji="1" lang="en-US" altLang="zh-TW" sz="1400" dirty="0">
                <a:latin typeface="Courier" pitchFamily="2" charset="0"/>
              </a:rPr>
              <a:t> = 1;</a:t>
            </a:r>
          </a:p>
          <a:p>
            <a:pPr marL="0" indent="0">
              <a:buNone/>
            </a:pPr>
            <a:r>
              <a:rPr kumimoji="1" lang="en-US" altLang="zh-TW" sz="1400" dirty="0">
                <a:solidFill>
                  <a:srgbClr val="C00000"/>
                </a:solidFill>
                <a:latin typeface="Courier" pitchFamily="2" charset="0"/>
              </a:rPr>
              <a:t>    while (</a:t>
            </a:r>
            <a:r>
              <a:rPr kumimoji="1" lang="en-US" altLang="zh-TW" sz="1400" dirty="0" err="1">
                <a:solidFill>
                  <a:srgbClr val="C00000"/>
                </a:solidFill>
                <a:latin typeface="Courier" pitchFamily="2" charset="0"/>
              </a:rPr>
              <a:t>var</a:t>
            </a:r>
            <a:r>
              <a:rPr kumimoji="1" lang="en-US" altLang="zh-TW" sz="1400" dirty="0">
                <a:solidFill>
                  <a:srgbClr val="C00000"/>
                </a:solidFill>
                <a:latin typeface="Courier" pitchFamily="2" charset="0"/>
              </a:rPr>
              <a:t>){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        </a:t>
            </a:r>
            <a:r>
              <a:rPr kumimoji="1" lang="en-US" altLang="zh-TW" sz="1400" dirty="0" err="1">
                <a:latin typeface="Courier" pitchFamily="2" charset="0"/>
              </a:rPr>
              <a:t>cout</a:t>
            </a:r>
            <a:r>
              <a:rPr kumimoji="1" lang="en-US" altLang="zh-TW" sz="1400" dirty="0">
                <a:latin typeface="Courier" pitchFamily="2" charset="0"/>
              </a:rPr>
              <a:t> &lt;&lt; "oh" &lt;&lt; </a:t>
            </a:r>
            <a:r>
              <a:rPr kumimoji="1" lang="en-US" altLang="zh-TW" sz="1400" dirty="0" err="1">
                <a:latin typeface="Courier" pitchFamily="2" charset="0"/>
              </a:rPr>
              <a:t>endl</a:t>
            </a:r>
            <a:r>
              <a:rPr kumimoji="1" lang="en-US" altLang="zh-TW" sz="1400" dirty="0">
                <a:latin typeface="Courier" pitchFamily="2" charset="0"/>
              </a:rPr>
              <a:t>;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        char c;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        </a:t>
            </a:r>
            <a:r>
              <a:rPr kumimoji="1" lang="en-US" altLang="zh-TW" sz="1400" dirty="0" err="1">
                <a:latin typeface="Courier" pitchFamily="2" charset="0"/>
              </a:rPr>
              <a:t>cin</a:t>
            </a:r>
            <a:r>
              <a:rPr kumimoji="1" lang="en-US" altLang="zh-TW" sz="1400" dirty="0">
                <a:latin typeface="Courier" pitchFamily="2" charset="0"/>
              </a:rPr>
              <a:t> &gt;&gt; c;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    }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    return 0;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Courier" pitchFamily="2" charset="0"/>
              </a:rPr>
              <a:t>}</a:t>
            </a:r>
            <a:endParaRPr kumimoji="1" lang="zh-TW" altLang="en-US" dirty="0">
              <a:latin typeface="Courier" pitchFamily="2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9D57206-E734-E649-A076-8F95C2A2A3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408DC8A-E7B1-924D-8D78-2480182B18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941672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B088B6-4C7A-024C-8387-80BCA3817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Remind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2CB652-B3C6-2647-B339-2628A57CB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The type checking of C++ is more restrict </a:t>
            </a:r>
            <a:br>
              <a:rPr kumimoji="1" lang="en-US" altLang="zh-TW" dirty="0"/>
            </a:br>
            <a:r>
              <a:rPr kumimoji="1" lang="en-US" altLang="zh-TW" dirty="0"/>
              <a:t>than that of C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Demonstrate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7412C58-0ABB-7647-BBC5-D9ECB84CB1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1961AE-7BCF-8C49-9D9B-32353FF9EBB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351908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0325F-A331-B143-8831-9EE43D519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759783D-DB1D-BE44-A896-D1998D437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E53A537-6F12-604D-A070-C1344ECBEF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474BD1-B30E-E04D-B505-5AC1C2AF37F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03968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Tools: File Names as Input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Stream open operation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dirty="0">
                <a:solidFill>
                  <a:srgbClr val="C00000"/>
                </a:solidFill>
              </a:rPr>
              <a:t>Argument</a:t>
            </a:r>
            <a:r>
              <a:rPr lang="en-US" dirty="0"/>
              <a:t> to open() is </a:t>
            </a:r>
            <a:r>
              <a:rPr lang="en-US" dirty="0">
                <a:solidFill>
                  <a:srgbClr val="C00000"/>
                </a:solidFill>
              </a:rPr>
              <a:t>string type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dirty="0"/>
              <a:t>Can be literal (used so far) or variable</a:t>
            </a:r>
            <a:br>
              <a:rPr lang="en-US" dirty="0"/>
            </a:br>
            <a:r>
              <a:rPr lang="en-US" sz="2400" dirty="0">
                <a:solidFill>
                  <a:srgbClr val="0070C0"/>
                </a:solidFill>
              </a:rPr>
              <a:t>char </a:t>
            </a:r>
            <a:r>
              <a:rPr lang="en-US" sz="2400" dirty="0" err="1">
                <a:solidFill>
                  <a:srgbClr val="0070C0"/>
                </a:solidFill>
              </a:rPr>
              <a:t>fileName</a:t>
            </a:r>
            <a:r>
              <a:rPr lang="en-US" sz="2400" dirty="0">
                <a:solidFill>
                  <a:srgbClr val="0070C0"/>
                </a:solidFill>
              </a:rPr>
              <a:t>[16]; </a:t>
            </a:r>
            <a:r>
              <a:rPr lang="en-US" sz="2400" dirty="0"/>
              <a:t>// or</a:t>
            </a:r>
            <a:r>
              <a:rPr lang="en-US" sz="2400" dirty="0">
                <a:solidFill>
                  <a:srgbClr val="0070C0"/>
                </a:solidFill>
              </a:rPr>
              <a:t> string </a:t>
            </a:r>
            <a:r>
              <a:rPr lang="en-US" altLang="zh-TW" sz="2400" dirty="0" err="1">
                <a:solidFill>
                  <a:srgbClr val="0070C0"/>
                </a:solidFill>
              </a:rPr>
              <a:t>fileName</a:t>
            </a:r>
            <a:r>
              <a:rPr lang="en-US" sz="2400" dirty="0">
                <a:solidFill>
                  <a:srgbClr val="0070C0"/>
                </a:solidFill>
              </a:rPr>
              <a:t>;</a:t>
            </a:r>
            <a:br>
              <a:rPr lang="en-US" sz="2400" dirty="0"/>
            </a:br>
            <a:r>
              <a:rPr lang="en-US" sz="2400" dirty="0" err="1"/>
              <a:t>ifstream</a:t>
            </a:r>
            <a:r>
              <a:rPr lang="en-US" sz="2400" dirty="0"/>
              <a:t> </a:t>
            </a:r>
            <a:r>
              <a:rPr lang="en-US" sz="2400" dirty="0" err="1"/>
              <a:t>inStream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 err="1"/>
              <a:t>cout</a:t>
            </a:r>
            <a:r>
              <a:rPr lang="en-US" sz="2400" dirty="0"/>
              <a:t> &lt;&lt; "Enter file name: ";</a:t>
            </a:r>
            <a:br>
              <a:rPr lang="en-US" sz="2400" dirty="0"/>
            </a:br>
            <a:r>
              <a:rPr lang="en-US" sz="2400" dirty="0" err="1"/>
              <a:t>cin</a:t>
            </a:r>
            <a:r>
              <a:rPr lang="en-US" sz="2400" dirty="0"/>
              <a:t> &gt;&gt; </a:t>
            </a:r>
            <a:r>
              <a:rPr lang="en-US" sz="2400" dirty="0" err="1"/>
              <a:t>fileName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 err="1"/>
              <a:t>inStream.open</a:t>
            </a:r>
            <a:r>
              <a:rPr lang="en-US" sz="2400" dirty="0"/>
              <a:t>(</a:t>
            </a:r>
            <a:r>
              <a:rPr lang="en-US" sz="2400" dirty="0" err="1"/>
              <a:t>fileName</a:t>
            </a:r>
            <a:r>
              <a:rPr lang="en-US" sz="2400" dirty="0"/>
              <a:t>);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dirty="0"/>
              <a:t>Provides more flexibility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85ACA7E5-003E-4ECB-B751-B59F4D76384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Formatting Output </a:t>
            </a:r>
            <a:br>
              <a:rPr lang="en-US" sz="3600"/>
            </a:br>
            <a:r>
              <a:rPr lang="en-US" sz="3600"/>
              <a:t>with Stream Functions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Recall chapter 1 "magic formula":</a:t>
            </a:r>
            <a:br>
              <a:rPr lang="en-US" dirty="0"/>
            </a:br>
            <a:r>
              <a:rPr lang="en-US" dirty="0"/>
              <a:t>	</a:t>
            </a:r>
            <a:r>
              <a:rPr lang="en-US" sz="2800" dirty="0" err="1">
                <a:solidFill>
                  <a:srgbClr val="0070C0"/>
                </a:solidFill>
              </a:rPr>
              <a:t>cout.setf</a:t>
            </a:r>
            <a:r>
              <a:rPr lang="en-US" sz="2800" dirty="0">
                <a:solidFill>
                  <a:srgbClr val="0070C0"/>
                </a:solidFill>
              </a:rPr>
              <a:t>(</a:t>
            </a:r>
            <a:r>
              <a:rPr lang="en-US" sz="2800" dirty="0" err="1">
                <a:solidFill>
                  <a:srgbClr val="0070C0"/>
                </a:solidFill>
              </a:rPr>
              <a:t>ios</a:t>
            </a:r>
            <a:r>
              <a:rPr lang="en-US" sz="2800" dirty="0">
                <a:solidFill>
                  <a:srgbClr val="0070C0"/>
                </a:solidFill>
              </a:rPr>
              <a:t>::fixed);</a:t>
            </a:r>
            <a:br>
              <a:rPr lang="en-US" sz="2800" dirty="0">
                <a:solidFill>
                  <a:srgbClr val="0070C0"/>
                </a:solidFill>
              </a:rPr>
            </a:br>
            <a:r>
              <a:rPr lang="en-US" sz="2800" dirty="0">
                <a:solidFill>
                  <a:srgbClr val="0070C0"/>
                </a:solidFill>
              </a:rPr>
              <a:t>	</a:t>
            </a:r>
            <a:r>
              <a:rPr lang="en-US" sz="2800" dirty="0" err="1">
                <a:solidFill>
                  <a:srgbClr val="0070C0"/>
                </a:solidFill>
              </a:rPr>
              <a:t>cout.setf</a:t>
            </a:r>
            <a:r>
              <a:rPr lang="en-US" sz="2800" dirty="0">
                <a:solidFill>
                  <a:srgbClr val="0070C0"/>
                </a:solidFill>
              </a:rPr>
              <a:t>(</a:t>
            </a:r>
            <a:r>
              <a:rPr lang="en-US" sz="2800" dirty="0" err="1">
                <a:solidFill>
                  <a:srgbClr val="0070C0"/>
                </a:solidFill>
              </a:rPr>
              <a:t>ios</a:t>
            </a:r>
            <a:r>
              <a:rPr lang="en-US" sz="2800" dirty="0">
                <a:solidFill>
                  <a:srgbClr val="0070C0"/>
                </a:solidFill>
              </a:rPr>
              <a:t>::</a:t>
            </a:r>
            <a:r>
              <a:rPr lang="en-US" sz="2800" dirty="0" err="1">
                <a:solidFill>
                  <a:srgbClr val="0070C0"/>
                </a:solidFill>
              </a:rPr>
              <a:t>showpoint</a:t>
            </a:r>
            <a:r>
              <a:rPr lang="en-US" sz="2800" dirty="0">
                <a:solidFill>
                  <a:srgbClr val="0070C0"/>
                </a:solidFill>
              </a:rPr>
              <a:t>);</a:t>
            </a:r>
            <a:br>
              <a:rPr lang="en-US" sz="2800" dirty="0">
                <a:solidFill>
                  <a:srgbClr val="0070C0"/>
                </a:solidFill>
              </a:rPr>
            </a:br>
            <a:r>
              <a:rPr lang="en-US" sz="2800" dirty="0">
                <a:solidFill>
                  <a:srgbClr val="0070C0"/>
                </a:solidFill>
              </a:rPr>
              <a:t>	</a:t>
            </a:r>
            <a:r>
              <a:rPr lang="en-US" sz="2800" dirty="0" err="1">
                <a:solidFill>
                  <a:srgbClr val="0070C0"/>
                </a:solidFill>
              </a:rPr>
              <a:t>cout.precision</a:t>
            </a:r>
            <a:r>
              <a:rPr lang="en-US" sz="2800" dirty="0">
                <a:solidFill>
                  <a:srgbClr val="0070C0"/>
                </a:solidFill>
              </a:rPr>
              <a:t>(2);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Outputs numbers in "money" </a:t>
            </a:r>
            <a:br>
              <a:rPr lang="en-US" dirty="0"/>
            </a:br>
            <a:r>
              <a:rPr lang="en-US" dirty="0">
                <a:solidFill>
                  <a:srgbClr val="00B050"/>
                </a:solidFill>
              </a:rPr>
              <a:t>form (12.52)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Can use on any output stream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File streams have same member functions</a:t>
            </a:r>
            <a:br>
              <a:rPr lang="en-US" dirty="0"/>
            </a:br>
            <a:r>
              <a:rPr lang="en-US" dirty="0"/>
              <a:t>as </a:t>
            </a:r>
            <a:r>
              <a:rPr lang="en-US" dirty="0" err="1"/>
              <a:t>cout</a:t>
            </a:r>
            <a:r>
              <a:rPr lang="en-US" dirty="0"/>
              <a:t> object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4BF41021-B68C-47D7-9161-1EFDE0809E12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Output Member Functions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Consider: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400" dirty="0" err="1"/>
              <a:t>outStream.setf</a:t>
            </a:r>
            <a:r>
              <a:rPr lang="en-US" sz="2400" dirty="0"/>
              <a:t>(</a:t>
            </a:r>
            <a:r>
              <a:rPr lang="en-US" sz="2400" dirty="0" err="1"/>
              <a:t>ios</a:t>
            </a:r>
            <a:r>
              <a:rPr lang="en-US" sz="2400" dirty="0"/>
              <a:t>::fixed);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/>
              <a:t>outStream.setf</a:t>
            </a:r>
            <a:r>
              <a:rPr lang="en-US" sz="2400" dirty="0"/>
              <a:t>(</a:t>
            </a:r>
            <a:r>
              <a:rPr lang="en-US" sz="2400" dirty="0" err="1"/>
              <a:t>ios</a:t>
            </a:r>
            <a:r>
              <a:rPr lang="en-US" sz="2400" dirty="0"/>
              <a:t>::</a:t>
            </a:r>
            <a:r>
              <a:rPr lang="en-US" sz="2400" dirty="0" err="1"/>
              <a:t>showpoint</a:t>
            </a:r>
            <a:r>
              <a:rPr lang="en-US" sz="2400" dirty="0"/>
              <a:t>);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/>
              <a:t>outStream.precision</a:t>
            </a:r>
            <a:r>
              <a:rPr lang="en-US" sz="2400" dirty="0"/>
              <a:t>(2);</a:t>
            </a:r>
          </a:p>
          <a:p>
            <a:pPr eaLnBrk="1" hangingPunct="1"/>
            <a:r>
              <a:rPr lang="en-US" sz="2800" dirty="0"/>
              <a:t>Member function </a:t>
            </a:r>
            <a:r>
              <a:rPr lang="en-US" sz="2800" dirty="0">
                <a:solidFill>
                  <a:srgbClr val="0070C0"/>
                </a:solidFill>
              </a:rPr>
              <a:t>precision(x)</a:t>
            </a:r>
          </a:p>
          <a:p>
            <a:pPr lvl="1" eaLnBrk="1" hangingPunct="1"/>
            <a:r>
              <a:rPr lang="en-US" sz="2400" dirty="0"/>
              <a:t>Decimals written with </a:t>
            </a:r>
            <a:r>
              <a:rPr lang="en-US" sz="2400" dirty="0">
                <a:solidFill>
                  <a:srgbClr val="C00000"/>
                </a:solidFill>
              </a:rPr>
              <a:t>"x" digits after decimal</a:t>
            </a:r>
          </a:p>
          <a:p>
            <a:pPr eaLnBrk="1" hangingPunct="1"/>
            <a:r>
              <a:rPr lang="en-US" sz="2800" dirty="0"/>
              <a:t>Member function </a:t>
            </a:r>
            <a:r>
              <a:rPr lang="en-US" sz="2800" dirty="0" err="1">
                <a:solidFill>
                  <a:srgbClr val="00B050"/>
                </a:solidFill>
              </a:rPr>
              <a:t>setf</a:t>
            </a:r>
            <a:r>
              <a:rPr lang="en-US" sz="2800" dirty="0">
                <a:solidFill>
                  <a:srgbClr val="00B050"/>
                </a:solidFill>
              </a:rPr>
              <a:t>()</a:t>
            </a:r>
          </a:p>
          <a:p>
            <a:pPr lvl="1" eaLnBrk="1" hangingPunct="1"/>
            <a:r>
              <a:rPr lang="en-US" sz="2400" dirty="0"/>
              <a:t>Allows multitude of </a:t>
            </a:r>
            <a:r>
              <a:rPr lang="en-US" sz="2400" dirty="0">
                <a:solidFill>
                  <a:srgbClr val="7030A0"/>
                </a:solidFill>
              </a:rPr>
              <a:t>output flags to be set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2DF57258-263F-4591-B890-4FD00C8877B4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Introduction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Streams</a:t>
            </a:r>
          </a:p>
          <a:p>
            <a:pPr lvl="1" eaLnBrk="1" hangingPunct="1"/>
            <a:r>
              <a:rPr lang="en-US" dirty="0"/>
              <a:t>Special objects</a:t>
            </a:r>
          </a:p>
          <a:p>
            <a:pPr lvl="1" eaLnBrk="1" hangingPunct="1"/>
            <a:r>
              <a:rPr lang="en-US" dirty="0"/>
              <a:t>Deliver program input and output</a:t>
            </a:r>
          </a:p>
          <a:p>
            <a:pPr eaLnBrk="1" hangingPunct="1"/>
            <a:r>
              <a:rPr lang="en-US" dirty="0"/>
              <a:t>File I/O</a:t>
            </a:r>
          </a:p>
          <a:p>
            <a:pPr lvl="1" eaLnBrk="1" hangingPunct="1"/>
            <a:r>
              <a:rPr lang="en-US" dirty="0"/>
              <a:t>Uses inheritance</a:t>
            </a:r>
          </a:p>
          <a:p>
            <a:pPr lvl="2" eaLnBrk="1" hangingPunct="1"/>
            <a:r>
              <a:rPr lang="en-US" dirty="0"/>
              <a:t>Not covered until chapter 14</a:t>
            </a:r>
          </a:p>
          <a:p>
            <a:pPr lvl="1" eaLnBrk="1" hangingPunct="1"/>
            <a:r>
              <a:rPr lang="en-US" dirty="0"/>
              <a:t>File I/O very useful, so covered here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8105AEBB-EEF4-4BD4-B600-3C82106C3F20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/>
              <a:t>More</a:t>
            </a:r>
            <a:r>
              <a:rPr lang="en-US" dirty="0"/>
              <a:t> Output Member Functions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Consider:</a:t>
            </a:r>
            <a:br>
              <a:rPr lang="en-US" sz="2800" dirty="0"/>
            </a:br>
            <a:r>
              <a:rPr lang="en-US" sz="2800" dirty="0">
                <a:latin typeface="Courier" pitchFamily="2" charset="0"/>
              </a:rPr>
              <a:t>	</a:t>
            </a:r>
            <a:r>
              <a:rPr lang="en-US" sz="2800" dirty="0" err="1">
                <a:solidFill>
                  <a:srgbClr val="0070C0"/>
                </a:solidFill>
                <a:latin typeface="Courier" pitchFamily="2" charset="0"/>
              </a:rPr>
              <a:t>outStream.width</a:t>
            </a:r>
            <a:r>
              <a:rPr lang="en-US" sz="2800" dirty="0">
                <a:solidFill>
                  <a:srgbClr val="0070C0"/>
                </a:solidFill>
                <a:latin typeface="Courier" pitchFamily="2" charset="0"/>
              </a:rPr>
              <a:t>(5);</a:t>
            </a:r>
            <a:br>
              <a:rPr lang="en-US" sz="2800" dirty="0">
                <a:solidFill>
                  <a:srgbClr val="0070C0"/>
                </a:solidFill>
                <a:latin typeface="Courier" pitchFamily="2" charset="0"/>
              </a:rPr>
            </a:br>
            <a:r>
              <a:rPr lang="en-US" sz="2800" dirty="0">
                <a:solidFill>
                  <a:srgbClr val="0070C0"/>
                </a:solidFill>
                <a:latin typeface="Courier" pitchFamily="2" charset="0"/>
              </a:rPr>
              <a:t>	</a:t>
            </a:r>
            <a:r>
              <a:rPr lang="en-US" sz="2800" dirty="0" err="1">
                <a:latin typeface="Courier" pitchFamily="2" charset="0"/>
              </a:rPr>
              <a:t>cout</a:t>
            </a:r>
            <a:r>
              <a:rPr lang="en-US" sz="2800" dirty="0">
                <a:latin typeface="Courier" pitchFamily="2" charset="0"/>
              </a:rPr>
              <a:t> &lt;&lt; 10 &lt;&lt; </a:t>
            </a:r>
            <a:r>
              <a:rPr lang="en-US" sz="2800" dirty="0" err="1">
                <a:latin typeface="Courier" pitchFamily="2" charset="0"/>
              </a:rPr>
              <a:t>endl</a:t>
            </a:r>
            <a:r>
              <a:rPr lang="en-US" sz="2800" dirty="0">
                <a:latin typeface="Courier" pitchFamily="2" charset="0"/>
              </a:rPr>
              <a:t>;</a:t>
            </a:r>
            <a:endParaRPr lang="en-US" sz="2800" dirty="0">
              <a:solidFill>
                <a:srgbClr val="0070C0"/>
              </a:solidFill>
              <a:latin typeface="Courier" pitchFamily="2" charset="0"/>
            </a:endParaRPr>
          </a:p>
          <a:p>
            <a:pPr eaLnBrk="1" hangingPunct="1"/>
            <a:r>
              <a:rPr lang="en-US" sz="2800" dirty="0"/>
              <a:t>Output: </a:t>
            </a:r>
            <a:r>
              <a:rPr lang="en-US" sz="2800" dirty="0">
                <a:latin typeface="Courier" pitchFamily="2" charset="0"/>
              </a:rPr>
              <a:t>“   10”</a:t>
            </a:r>
          </a:p>
          <a:p>
            <a:pPr eaLnBrk="1" hangingPunct="1"/>
            <a:r>
              <a:rPr lang="en-US" sz="2800" dirty="0"/>
              <a:t>Member function width(x)</a:t>
            </a:r>
          </a:p>
          <a:p>
            <a:pPr lvl="1" eaLnBrk="1" hangingPunct="1"/>
            <a:r>
              <a:rPr lang="en-US" sz="2400" dirty="0"/>
              <a:t>Sets width to "x" for </a:t>
            </a:r>
            <a:r>
              <a:rPr lang="en-US" sz="2400" dirty="0">
                <a:solidFill>
                  <a:srgbClr val="00B050"/>
                </a:solidFill>
              </a:rPr>
              <a:t>outputted value</a:t>
            </a:r>
          </a:p>
          <a:p>
            <a:pPr lvl="1" eaLnBrk="1" hangingPunct="1"/>
            <a:r>
              <a:rPr lang="en-US" sz="2400" dirty="0">
                <a:solidFill>
                  <a:srgbClr val="C00000"/>
                </a:solidFill>
              </a:rPr>
              <a:t>Only affects "next" value outputted</a:t>
            </a:r>
          </a:p>
          <a:p>
            <a:pPr lvl="1" eaLnBrk="1" hangingPunct="1"/>
            <a:r>
              <a:rPr lang="en-US" sz="2400" dirty="0"/>
              <a:t>Must set width before each value in order to</a:t>
            </a:r>
            <a:br>
              <a:rPr lang="en-US" sz="2400" dirty="0"/>
            </a:br>
            <a:r>
              <a:rPr lang="en-US" sz="2400" dirty="0"/>
              <a:t>affect all</a:t>
            </a:r>
          </a:p>
          <a:p>
            <a:pPr lvl="2" eaLnBrk="1" hangingPunct="1"/>
            <a:r>
              <a:rPr lang="en-US" sz="2000" dirty="0"/>
              <a:t>Typical to have "varying" widths</a:t>
            </a:r>
          </a:p>
          <a:p>
            <a:pPr lvl="2" eaLnBrk="1" hangingPunct="1"/>
            <a:r>
              <a:rPr lang="en-US" sz="2000" dirty="0"/>
              <a:t>To form "columns”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F79659A9-30DE-48FF-999B-8F2F0630E670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Flags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Recall: member function </a:t>
            </a:r>
            <a:r>
              <a:rPr lang="en-US" dirty="0" err="1"/>
              <a:t>setf</a:t>
            </a:r>
            <a:r>
              <a:rPr lang="en-US" dirty="0"/>
              <a:t>()</a:t>
            </a:r>
          </a:p>
          <a:p>
            <a:pPr lvl="1" eaLnBrk="1" hangingPunct="1"/>
            <a:r>
              <a:rPr lang="en-US" dirty="0"/>
              <a:t>Sets </a:t>
            </a:r>
            <a:r>
              <a:rPr lang="en-US" dirty="0">
                <a:solidFill>
                  <a:srgbClr val="0070C0"/>
                </a:solidFill>
              </a:rPr>
              <a:t>condition</a:t>
            </a:r>
            <a:r>
              <a:rPr lang="en-US" dirty="0"/>
              <a:t> of </a:t>
            </a:r>
            <a:r>
              <a:rPr lang="en-US" dirty="0">
                <a:solidFill>
                  <a:srgbClr val="0070C0"/>
                </a:solidFill>
              </a:rPr>
              <a:t>output flags</a:t>
            </a:r>
          </a:p>
          <a:p>
            <a:pPr eaLnBrk="1" hangingPunct="1"/>
            <a:r>
              <a:rPr lang="en-US" dirty="0"/>
              <a:t>All output streams have </a:t>
            </a:r>
            <a:r>
              <a:rPr lang="en-US" dirty="0" err="1"/>
              <a:t>setf</a:t>
            </a:r>
            <a:r>
              <a:rPr lang="en-US" dirty="0"/>
              <a:t>() member</a:t>
            </a:r>
          </a:p>
          <a:p>
            <a:pPr eaLnBrk="1" hangingPunct="1"/>
            <a:r>
              <a:rPr lang="en-US" dirty="0">
                <a:solidFill>
                  <a:srgbClr val="C00000"/>
                </a:solidFill>
              </a:rPr>
              <a:t>Flags are constants in class </a:t>
            </a:r>
            <a:r>
              <a:rPr lang="en-US" dirty="0" err="1">
                <a:solidFill>
                  <a:srgbClr val="C00000"/>
                </a:solidFill>
              </a:rPr>
              <a:t>ios</a:t>
            </a:r>
            <a:endParaRPr lang="en-US" dirty="0">
              <a:solidFill>
                <a:srgbClr val="C00000"/>
              </a:solidFill>
            </a:endParaRPr>
          </a:p>
          <a:p>
            <a:pPr lvl="1" eaLnBrk="1" hangingPunct="1"/>
            <a:r>
              <a:rPr lang="en-US" dirty="0"/>
              <a:t>In library &lt;iostream&gt;, </a:t>
            </a:r>
            <a:r>
              <a:rPr lang="en-US" dirty="0">
                <a:solidFill>
                  <a:srgbClr val="00B050"/>
                </a:solidFill>
              </a:rPr>
              <a:t>std namespace</a:t>
            </a:r>
          </a:p>
          <a:p>
            <a:pPr lvl="2" eaLnBrk="1" hangingPunct="1"/>
            <a:r>
              <a:rPr lang="en-US" dirty="0"/>
              <a:t>std::</a:t>
            </a:r>
            <a:r>
              <a:rPr lang="en-US" dirty="0" err="1"/>
              <a:t>ios</a:t>
            </a:r>
            <a:r>
              <a:rPr lang="en-US" dirty="0"/>
              <a:t>::fixed, std::</a:t>
            </a:r>
            <a:r>
              <a:rPr lang="en-US" dirty="0" err="1"/>
              <a:t>ios</a:t>
            </a:r>
            <a:r>
              <a:rPr lang="en-US" dirty="0"/>
              <a:t>::</a:t>
            </a:r>
            <a:r>
              <a:rPr lang="en-US" dirty="0" err="1"/>
              <a:t>showpoint</a:t>
            </a:r>
            <a:r>
              <a:rPr lang="en-US" dirty="0"/>
              <a:t>, …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BFA2E6C5-71DF-4CD1-9646-19EB178BFE7A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setf() Examples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Common flag constants: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>
                <a:solidFill>
                  <a:srgbClr val="0070C0"/>
                </a:solidFill>
              </a:rPr>
              <a:t>outStream.setf</a:t>
            </a:r>
            <a:r>
              <a:rPr lang="en-US" sz="2400" dirty="0">
                <a:solidFill>
                  <a:srgbClr val="0070C0"/>
                </a:solidFill>
              </a:rPr>
              <a:t>(</a:t>
            </a:r>
            <a:r>
              <a:rPr lang="en-US" sz="2400" dirty="0" err="1">
                <a:solidFill>
                  <a:srgbClr val="0070C0"/>
                </a:solidFill>
              </a:rPr>
              <a:t>ios</a:t>
            </a:r>
            <a:r>
              <a:rPr lang="en-US" sz="2400" dirty="0">
                <a:solidFill>
                  <a:srgbClr val="0070C0"/>
                </a:solidFill>
              </a:rPr>
              <a:t>::fixed);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Sets fixed-point notation (decimal)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>
                <a:solidFill>
                  <a:srgbClr val="0070C0"/>
                </a:solidFill>
              </a:rPr>
              <a:t>outStream.setf</a:t>
            </a:r>
            <a:r>
              <a:rPr lang="en-US" sz="2400" dirty="0">
                <a:solidFill>
                  <a:srgbClr val="0070C0"/>
                </a:solidFill>
              </a:rPr>
              <a:t>(</a:t>
            </a:r>
            <a:r>
              <a:rPr lang="en-US" sz="2400" dirty="0" err="1">
                <a:solidFill>
                  <a:srgbClr val="0070C0"/>
                </a:solidFill>
              </a:rPr>
              <a:t>ios</a:t>
            </a:r>
            <a:r>
              <a:rPr lang="en-US" sz="2400" dirty="0">
                <a:solidFill>
                  <a:srgbClr val="0070C0"/>
                </a:solidFill>
              </a:rPr>
              <a:t>::</a:t>
            </a:r>
            <a:r>
              <a:rPr lang="en-US" sz="2400" dirty="0" err="1">
                <a:solidFill>
                  <a:srgbClr val="0070C0"/>
                </a:solidFill>
              </a:rPr>
              <a:t>showPoint</a:t>
            </a:r>
            <a:r>
              <a:rPr lang="en-US" sz="2400" dirty="0">
                <a:solidFill>
                  <a:srgbClr val="0070C0"/>
                </a:solidFill>
              </a:rPr>
              <a:t>)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Always include decimal point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>
                <a:solidFill>
                  <a:srgbClr val="0070C0"/>
                </a:solidFill>
              </a:rPr>
              <a:t>outStream.setf</a:t>
            </a:r>
            <a:r>
              <a:rPr lang="en-US" sz="2400" dirty="0">
                <a:solidFill>
                  <a:srgbClr val="0070C0"/>
                </a:solidFill>
              </a:rPr>
              <a:t>(</a:t>
            </a:r>
            <a:r>
              <a:rPr lang="en-US" sz="2400" dirty="0" err="1">
                <a:solidFill>
                  <a:srgbClr val="0070C0"/>
                </a:solidFill>
              </a:rPr>
              <a:t>ios</a:t>
            </a:r>
            <a:r>
              <a:rPr lang="en-US" sz="2400" dirty="0">
                <a:solidFill>
                  <a:srgbClr val="0070C0"/>
                </a:solidFill>
              </a:rPr>
              <a:t>::right);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solidFill>
                  <a:srgbClr val="C00000"/>
                </a:solidFill>
              </a:rPr>
              <a:t>Sets right-justification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/>
              <a:t>Set multiple flags with one call:</a:t>
            </a:r>
            <a:br>
              <a:rPr lang="en-US" altLang="zh-TW" sz="2800" dirty="0"/>
            </a:br>
            <a:r>
              <a:rPr lang="en-US" altLang="zh-TW" sz="2800" dirty="0"/>
              <a:t>	</a:t>
            </a:r>
            <a:r>
              <a:rPr lang="en-US" altLang="zh-TW" sz="2400" dirty="0" err="1"/>
              <a:t>outStream.setf</a:t>
            </a:r>
            <a:r>
              <a:rPr lang="en-US" altLang="zh-TW" sz="2400" dirty="0"/>
              <a:t>(</a:t>
            </a:r>
            <a:r>
              <a:rPr lang="en-US" altLang="zh-TW" sz="2400" dirty="0" err="1"/>
              <a:t>ios</a:t>
            </a:r>
            <a:r>
              <a:rPr lang="en-US" altLang="zh-TW" sz="2400" dirty="0"/>
              <a:t>::fixed </a:t>
            </a:r>
            <a:r>
              <a:rPr lang="en-US" altLang="zh-TW" sz="2400" dirty="0">
                <a:solidFill>
                  <a:srgbClr val="0070C0"/>
                </a:solidFill>
              </a:rPr>
              <a:t>|</a:t>
            </a:r>
            <a:r>
              <a:rPr lang="en-US" altLang="zh-TW" sz="2400" dirty="0"/>
              <a:t> </a:t>
            </a:r>
            <a:r>
              <a:rPr lang="en-US" altLang="zh-TW" sz="2400" dirty="0" err="1"/>
              <a:t>ios</a:t>
            </a:r>
            <a:r>
              <a:rPr lang="en-US" altLang="zh-TW" sz="2400" dirty="0"/>
              <a:t>::</a:t>
            </a:r>
            <a:r>
              <a:rPr lang="en-US" altLang="zh-TW" sz="2400" dirty="0" err="1"/>
              <a:t>showpoint</a:t>
            </a:r>
            <a:r>
              <a:rPr lang="en-US" altLang="zh-TW" sz="2400" dirty="0"/>
              <a:t> </a:t>
            </a:r>
            <a:r>
              <a:rPr lang="en-US" altLang="zh-TW" sz="2400" dirty="0">
                <a:solidFill>
                  <a:srgbClr val="0070C0"/>
                </a:solidFill>
              </a:rPr>
              <a:t>|</a:t>
            </a:r>
            <a:br>
              <a:rPr lang="en-US" altLang="zh-TW" sz="2400" dirty="0"/>
            </a:br>
            <a:r>
              <a:rPr lang="en-US" altLang="zh-TW" sz="2400" dirty="0"/>
              <a:t>				</a:t>
            </a:r>
            <a:r>
              <a:rPr lang="en-US" altLang="zh-TW" sz="2400" dirty="0" err="1"/>
              <a:t>ios</a:t>
            </a:r>
            <a:r>
              <a:rPr lang="en-US" altLang="zh-TW" sz="2400" dirty="0"/>
              <a:t>::right);</a:t>
            </a:r>
            <a:endParaRPr lang="en-US" sz="2400" dirty="0"/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Remark that </a:t>
            </a:r>
            <a:r>
              <a:rPr lang="en-US" sz="2800" dirty="0" err="1"/>
              <a:t>unsetf</a:t>
            </a:r>
            <a:r>
              <a:rPr lang="en-US" sz="2800" dirty="0"/>
              <a:t>(xxx) can unset the flag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38356881-249C-40E7-9AB4-ACF72FCB8BCF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/>
              <a:t>Manipulators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Manipulator</a:t>
            </a:r>
            <a:r>
              <a:rPr lang="en-US" sz="2800" dirty="0"/>
              <a:t> defined:</a:t>
            </a:r>
            <a:br>
              <a:rPr lang="en-US" sz="2800" dirty="0"/>
            </a:br>
            <a:r>
              <a:rPr lang="en-US" sz="2800" dirty="0"/>
              <a:t>"A function </a:t>
            </a:r>
            <a:r>
              <a:rPr lang="en-US" sz="2800" dirty="0">
                <a:solidFill>
                  <a:srgbClr val="C00000"/>
                </a:solidFill>
              </a:rPr>
              <a:t>called in nontraditional way</a:t>
            </a:r>
            <a:r>
              <a:rPr lang="en-US" sz="2800" dirty="0"/>
              <a:t>"</a:t>
            </a:r>
          </a:p>
          <a:p>
            <a:pPr lvl="1" eaLnBrk="1" hangingPunct="1"/>
            <a:r>
              <a:rPr lang="en-US" sz="2400" dirty="0"/>
              <a:t>Can have arguments</a:t>
            </a:r>
          </a:p>
          <a:p>
            <a:pPr lvl="1" eaLnBrk="1" hangingPunct="1"/>
            <a:r>
              <a:rPr lang="en-US" sz="2400" dirty="0"/>
              <a:t>Placed after insertion operator</a:t>
            </a:r>
          </a:p>
          <a:p>
            <a:pPr lvl="1" eaLnBrk="1" hangingPunct="1"/>
            <a:r>
              <a:rPr lang="en-US" sz="2400" dirty="0"/>
              <a:t>Do same things as member functions!</a:t>
            </a:r>
          </a:p>
          <a:p>
            <a:pPr lvl="2" eaLnBrk="1" hangingPunct="1"/>
            <a:r>
              <a:rPr lang="en-US" sz="2000" dirty="0"/>
              <a:t>In different way</a:t>
            </a:r>
          </a:p>
          <a:p>
            <a:pPr lvl="1" eaLnBrk="1" hangingPunct="1"/>
            <a:r>
              <a:rPr lang="en-US" sz="2400" dirty="0"/>
              <a:t>Common to use both "together"</a:t>
            </a:r>
          </a:p>
          <a:p>
            <a:pPr eaLnBrk="1" hangingPunct="1"/>
            <a:r>
              <a:rPr lang="en-US" sz="2800" dirty="0" err="1">
                <a:solidFill>
                  <a:srgbClr val="0070C0"/>
                </a:solidFill>
              </a:rPr>
              <a:t>setw</a:t>
            </a:r>
            <a:r>
              <a:rPr lang="en-US" sz="2800" dirty="0">
                <a:solidFill>
                  <a:srgbClr val="0070C0"/>
                </a:solidFill>
              </a:rPr>
              <a:t>() </a:t>
            </a:r>
            <a:r>
              <a:rPr lang="en-US" sz="2800" dirty="0"/>
              <a:t>and </a:t>
            </a:r>
            <a:r>
              <a:rPr lang="en-US" sz="2800" dirty="0" err="1">
                <a:solidFill>
                  <a:srgbClr val="0070C0"/>
                </a:solidFill>
              </a:rPr>
              <a:t>setprecision</a:t>
            </a:r>
            <a:r>
              <a:rPr lang="en-US" sz="2800" dirty="0">
                <a:solidFill>
                  <a:srgbClr val="0070C0"/>
                </a:solidFill>
              </a:rPr>
              <a:t>()</a:t>
            </a:r>
            <a:r>
              <a:rPr lang="en-US" sz="2800" dirty="0"/>
              <a:t> are in library</a:t>
            </a:r>
            <a:br>
              <a:rPr lang="en-US" sz="2800" dirty="0"/>
            </a:br>
            <a:r>
              <a:rPr lang="en-US" sz="2800" dirty="0">
                <a:solidFill>
                  <a:srgbClr val="00B050"/>
                </a:solidFill>
              </a:rPr>
              <a:t>&lt;</a:t>
            </a:r>
            <a:r>
              <a:rPr lang="en-US" sz="2800" dirty="0" err="1">
                <a:solidFill>
                  <a:srgbClr val="00B050"/>
                </a:solidFill>
              </a:rPr>
              <a:t>iomanip</a:t>
            </a:r>
            <a:r>
              <a:rPr lang="en-US" sz="2800" dirty="0">
                <a:solidFill>
                  <a:srgbClr val="00B050"/>
                </a:solidFill>
              </a:rPr>
              <a:t>&gt;</a:t>
            </a:r>
            <a:r>
              <a:rPr lang="en-US" sz="2800" dirty="0"/>
              <a:t>, </a:t>
            </a:r>
            <a:r>
              <a:rPr lang="en-US" sz="2800" dirty="0" err="1"/>
              <a:t>std</a:t>
            </a:r>
            <a:r>
              <a:rPr lang="en-US" sz="2800" dirty="0"/>
              <a:t> namespace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FDFC8969-23BA-4929-B1F7-B78138F11D3E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Manipulator Example: setw()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 err="1">
                <a:solidFill>
                  <a:srgbClr val="C00000"/>
                </a:solidFill>
              </a:rPr>
              <a:t>setw</a:t>
            </a:r>
            <a:r>
              <a:rPr lang="en-US" sz="2800" dirty="0">
                <a:solidFill>
                  <a:srgbClr val="C00000"/>
                </a:solidFill>
              </a:rPr>
              <a:t>() manipulator:</a:t>
            </a:r>
            <a:br>
              <a:rPr lang="en-US" sz="2800" dirty="0"/>
            </a:br>
            <a:r>
              <a:rPr lang="en-US" sz="2800" dirty="0" err="1">
                <a:solidFill>
                  <a:srgbClr val="0070C0"/>
                </a:solidFill>
              </a:rPr>
              <a:t>cout</a:t>
            </a:r>
            <a:r>
              <a:rPr lang="en-US" sz="2800" dirty="0">
                <a:solidFill>
                  <a:srgbClr val="0070C0"/>
                </a:solidFill>
              </a:rPr>
              <a:t> &lt;&lt; "Start" &lt;&lt; </a:t>
            </a:r>
            <a:r>
              <a:rPr lang="en-US" sz="2800" dirty="0" err="1">
                <a:solidFill>
                  <a:srgbClr val="0070C0"/>
                </a:solidFill>
              </a:rPr>
              <a:t>setw</a:t>
            </a:r>
            <a:r>
              <a:rPr lang="en-US" sz="2800" dirty="0">
                <a:solidFill>
                  <a:srgbClr val="0070C0"/>
                </a:solidFill>
              </a:rPr>
              <a:t>(4) &lt;&lt; 10</a:t>
            </a:r>
            <a:br>
              <a:rPr lang="en-US" sz="2800" dirty="0">
                <a:solidFill>
                  <a:srgbClr val="0070C0"/>
                </a:solidFill>
              </a:rPr>
            </a:br>
            <a:r>
              <a:rPr lang="en-US" sz="2800" dirty="0">
                <a:solidFill>
                  <a:srgbClr val="0070C0"/>
                </a:solidFill>
              </a:rPr>
              <a:t>	  &lt;&lt; </a:t>
            </a:r>
            <a:r>
              <a:rPr lang="en-US" sz="2800" dirty="0" err="1">
                <a:solidFill>
                  <a:srgbClr val="0070C0"/>
                </a:solidFill>
              </a:rPr>
              <a:t>setw</a:t>
            </a:r>
            <a:r>
              <a:rPr lang="en-US" sz="2800" dirty="0">
                <a:solidFill>
                  <a:srgbClr val="0070C0"/>
                </a:solidFill>
              </a:rPr>
              <a:t>(4) &lt;&lt; 20 &lt;&lt; </a:t>
            </a:r>
            <a:r>
              <a:rPr lang="en-US" sz="2800" dirty="0" err="1">
                <a:solidFill>
                  <a:srgbClr val="0070C0"/>
                </a:solidFill>
              </a:rPr>
              <a:t>setw</a:t>
            </a:r>
            <a:r>
              <a:rPr lang="en-US" sz="2800" dirty="0">
                <a:solidFill>
                  <a:srgbClr val="0070C0"/>
                </a:solidFill>
              </a:rPr>
              <a:t>(6) &lt;&lt; 30;</a:t>
            </a:r>
          </a:p>
          <a:p>
            <a:pPr lvl="1" eaLnBrk="1" hangingPunct="1"/>
            <a:r>
              <a:rPr lang="en-US" sz="2400" dirty="0"/>
              <a:t>Results in:</a:t>
            </a:r>
            <a:br>
              <a:rPr lang="en-US" sz="2400" dirty="0"/>
            </a:br>
            <a:r>
              <a:rPr lang="en-US" sz="2400" dirty="0">
                <a:latin typeface="Courier" pitchFamily="2" charset="0"/>
              </a:rPr>
              <a:t>Start  10  20    30</a:t>
            </a:r>
          </a:p>
          <a:p>
            <a:pPr eaLnBrk="1" hangingPunct="1"/>
            <a:r>
              <a:rPr lang="en-US" sz="2800" dirty="0"/>
              <a:t>Note: </a:t>
            </a:r>
            <a:r>
              <a:rPr lang="en-US" sz="2800" dirty="0" err="1"/>
              <a:t>setw</a:t>
            </a:r>
            <a:r>
              <a:rPr lang="en-US" sz="2800" dirty="0"/>
              <a:t>() affects only NEXT outputted value</a:t>
            </a:r>
          </a:p>
          <a:p>
            <a:pPr lvl="1" eaLnBrk="1" hangingPunct="1"/>
            <a:r>
              <a:rPr lang="en-US" sz="2400" dirty="0"/>
              <a:t>Must include </a:t>
            </a:r>
            <a:r>
              <a:rPr lang="en-US" sz="2400" dirty="0" err="1"/>
              <a:t>setw</a:t>
            </a:r>
            <a:r>
              <a:rPr lang="en-US" sz="2400" dirty="0"/>
              <a:t>() manipulator before each</a:t>
            </a:r>
            <a:br>
              <a:rPr lang="en-US" sz="2400" dirty="0"/>
            </a:br>
            <a:r>
              <a:rPr lang="en-US" sz="2400" dirty="0"/>
              <a:t>outputted item to affect all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AC521464-09E9-4B19-8FB3-2736F19B3069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Manipulator  setprecision()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err="1">
                <a:solidFill>
                  <a:srgbClr val="C00000"/>
                </a:solidFill>
              </a:rPr>
              <a:t>setprecision</a:t>
            </a:r>
            <a:r>
              <a:rPr lang="en-US" dirty="0">
                <a:solidFill>
                  <a:srgbClr val="C00000"/>
                </a:solidFill>
              </a:rPr>
              <a:t>() manipulator:</a:t>
            </a:r>
            <a:br>
              <a:rPr lang="en-US" dirty="0"/>
            </a:br>
            <a:r>
              <a:rPr lang="en-US" dirty="0"/>
              <a:t>	</a:t>
            </a:r>
            <a:r>
              <a:rPr lang="en-US" sz="2400" dirty="0" err="1"/>
              <a:t>cout.setf</a:t>
            </a:r>
            <a:r>
              <a:rPr lang="en-US" sz="2400" dirty="0"/>
              <a:t>(</a:t>
            </a:r>
            <a:r>
              <a:rPr lang="en-US" sz="2400" dirty="0" err="1"/>
              <a:t>ios</a:t>
            </a:r>
            <a:r>
              <a:rPr lang="en-US" sz="2400" dirty="0"/>
              <a:t>::fixed | </a:t>
            </a:r>
            <a:r>
              <a:rPr lang="en-US" sz="2400" dirty="0" err="1"/>
              <a:t>ios</a:t>
            </a:r>
            <a:r>
              <a:rPr lang="en-US" sz="2400" dirty="0"/>
              <a:t>::</a:t>
            </a:r>
            <a:r>
              <a:rPr lang="en-US" sz="2400" dirty="0" err="1"/>
              <a:t>showpoint</a:t>
            </a:r>
            <a:r>
              <a:rPr lang="en-US" sz="2400" dirty="0"/>
              <a:t>);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0070C0"/>
                </a:solidFill>
              </a:rPr>
              <a:t>cout</a:t>
            </a:r>
            <a:r>
              <a:rPr lang="en-US" sz="2400" dirty="0">
                <a:solidFill>
                  <a:srgbClr val="0070C0"/>
                </a:solidFill>
              </a:rPr>
              <a:t> 	&lt;&lt; "$" &lt;&lt; </a:t>
            </a:r>
            <a:r>
              <a:rPr lang="en-US" sz="2400" dirty="0" err="1">
                <a:solidFill>
                  <a:srgbClr val="0070C0"/>
                </a:solidFill>
              </a:rPr>
              <a:t>setprecision</a:t>
            </a:r>
            <a:r>
              <a:rPr lang="en-US" sz="2400" dirty="0">
                <a:solidFill>
                  <a:srgbClr val="0070C0"/>
                </a:solidFill>
              </a:rPr>
              <a:t>(2) &lt;&lt; 10.3 &lt;&lt; "  "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		&lt;&lt; "$" &lt;&lt; 20.5 &lt;&lt; </a:t>
            </a:r>
            <a:r>
              <a:rPr lang="en-US" sz="2400" dirty="0" err="1">
                <a:solidFill>
                  <a:srgbClr val="0070C0"/>
                </a:solidFill>
              </a:rPr>
              <a:t>endl</a:t>
            </a:r>
            <a:r>
              <a:rPr lang="en-US" sz="2400" dirty="0">
                <a:solidFill>
                  <a:srgbClr val="0070C0"/>
                </a:solidFill>
              </a:rPr>
              <a:t>;</a:t>
            </a:r>
          </a:p>
          <a:p>
            <a:pPr eaLnBrk="1" hangingPunct="1"/>
            <a:r>
              <a:rPr lang="en-US" dirty="0"/>
              <a:t>Results in:</a:t>
            </a:r>
            <a:br>
              <a:rPr lang="en-US" dirty="0"/>
            </a:br>
            <a:r>
              <a:rPr lang="en-US" dirty="0"/>
              <a:t>$10.30  $20.50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AC6E2971-2ADB-408B-8781-7D239DBFA2AD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/>
              <a:t>Overloaded Operator &lt;&lt;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FDFC8969-23BA-4929-B1F7-B78138F11D3E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Source: </a:t>
            </a:r>
            <a:r>
              <a:rPr lang="en-US" altLang="zh-TW" dirty="0">
                <a:hlinkClick r:id="rId3"/>
              </a:rPr>
              <a:t>http://www.cplusplus.com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F9FC49C2-9B55-424F-B880-056D236DB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" y="1295400"/>
            <a:ext cx="9144000" cy="45593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455DE785-331A-7E4C-BE66-98B322747D56}"/>
              </a:ext>
            </a:extLst>
          </p:cNvPr>
          <p:cNvSpPr/>
          <p:nvPr/>
        </p:nvSpPr>
        <p:spPr>
          <a:xfrm>
            <a:off x="304800" y="5029200"/>
            <a:ext cx="8839200" cy="825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9992758"/>
      </p:ext>
    </p:extLst>
  </p:cSld>
  <p:clrMapOvr>
    <a:masterClrMapping/>
  </p:clrMapOvr>
  <p:transition spd="med"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Saving Flag Settings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0070C0"/>
                </a:solidFill>
              </a:rPr>
              <a:t>Flag settings "stay" until changed</a:t>
            </a:r>
          </a:p>
          <a:p>
            <a:pPr eaLnBrk="1" hangingPunct="1"/>
            <a:r>
              <a:rPr lang="en-US" dirty="0"/>
              <a:t>Precision and </a:t>
            </a:r>
            <a:r>
              <a:rPr lang="en-US" dirty="0" err="1"/>
              <a:t>setf</a:t>
            </a:r>
            <a:r>
              <a:rPr lang="en-US" dirty="0"/>
              <a:t> flags can be </a:t>
            </a:r>
            <a:r>
              <a:rPr lang="en-US" dirty="0">
                <a:solidFill>
                  <a:srgbClr val="C00000"/>
                </a:solidFill>
              </a:rPr>
              <a:t>saved</a:t>
            </a:r>
            <a:br>
              <a:rPr lang="en-US" dirty="0"/>
            </a:br>
            <a:r>
              <a:rPr lang="en-US" dirty="0"/>
              <a:t>and </a:t>
            </a:r>
            <a:r>
              <a:rPr lang="en-US" dirty="0">
                <a:solidFill>
                  <a:srgbClr val="C00000"/>
                </a:solidFill>
              </a:rPr>
              <a:t>restored</a:t>
            </a:r>
          </a:p>
          <a:p>
            <a:pPr lvl="1" eaLnBrk="1" hangingPunct="1"/>
            <a:r>
              <a:rPr lang="en-US" dirty="0"/>
              <a:t>Function </a:t>
            </a:r>
            <a:r>
              <a:rPr lang="en-US" dirty="0">
                <a:solidFill>
                  <a:srgbClr val="7030A0"/>
                </a:solidFill>
              </a:rPr>
              <a:t>precision() returns current setting</a:t>
            </a:r>
            <a:br>
              <a:rPr lang="en-US" dirty="0"/>
            </a:br>
            <a:r>
              <a:rPr lang="en-US" dirty="0"/>
              <a:t>if called </a:t>
            </a:r>
            <a:r>
              <a:rPr lang="en-US" dirty="0">
                <a:solidFill>
                  <a:srgbClr val="00B050"/>
                </a:solidFill>
              </a:rPr>
              <a:t>with no arguments</a:t>
            </a:r>
            <a:endParaRPr lang="en-US" dirty="0"/>
          </a:p>
          <a:p>
            <a:pPr lvl="1" eaLnBrk="1" hangingPunct="1"/>
            <a:r>
              <a:rPr lang="en-US" dirty="0"/>
              <a:t>Member function flags() provides </a:t>
            </a:r>
            <a:br>
              <a:rPr lang="en-US" dirty="0"/>
            </a:br>
            <a:r>
              <a:rPr lang="en-US" dirty="0"/>
              <a:t>similar capability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49823861-9970-451D-9560-A7D2B73A6315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Saving Flag Settings Example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400" dirty="0"/>
              <a:t>void </a:t>
            </a:r>
            <a:r>
              <a:rPr lang="en-US" sz="2400" dirty="0" err="1"/>
              <a:t>outputStuff</a:t>
            </a:r>
            <a:r>
              <a:rPr lang="en-US" sz="2400" dirty="0"/>
              <a:t>(</a:t>
            </a:r>
            <a:r>
              <a:rPr lang="en-US" sz="2400" dirty="0" err="1"/>
              <a:t>ofstream</a:t>
            </a:r>
            <a:r>
              <a:rPr lang="en-US" sz="2400" dirty="0"/>
              <a:t>&amp; </a:t>
            </a:r>
            <a:r>
              <a:rPr lang="en-US" sz="2400" dirty="0" err="1"/>
              <a:t>outStream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0070C0"/>
                </a:solidFill>
              </a:rPr>
              <a:t>int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precisionSetting</a:t>
            </a:r>
            <a:r>
              <a:rPr lang="en-US" sz="2400" dirty="0">
                <a:solidFill>
                  <a:srgbClr val="0070C0"/>
                </a:solidFill>
              </a:rPr>
              <a:t> = </a:t>
            </a:r>
            <a:r>
              <a:rPr lang="en-US" sz="2400" dirty="0" err="1">
                <a:solidFill>
                  <a:srgbClr val="0070C0"/>
                </a:solidFill>
              </a:rPr>
              <a:t>outStream.precision</a:t>
            </a:r>
            <a:r>
              <a:rPr lang="en-US" sz="2400" dirty="0">
                <a:solidFill>
                  <a:srgbClr val="0070C0"/>
                </a:solidFill>
              </a:rPr>
              <a:t>(); //save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70C0"/>
                </a:solidFill>
              </a:rPr>
              <a:t>long </a:t>
            </a:r>
            <a:r>
              <a:rPr lang="en-US" sz="2400" dirty="0" err="1">
                <a:solidFill>
                  <a:srgbClr val="0070C0"/>
                </a:solidFill>
              </a:rPr>
              <a:t>flagSettings</a:t>
            </a:r>
            <a:r>
              <a:rPr lang="en-US" sz="2400" dirty="0">
                <a:solidFill>
                  <a:srgbClr val="0070C0"/>
                </a:solidFill>
              </a:rPr>
              <a:t> = </a:t>
            </a:r>
            <a:r>
              <a:rPr lang="en-US" sz="2400" dirty="0" err="1">
                <a:solidFill>
                  <a:srgbClr val="0070C0"/>
                </a:solidFill>
              </a:rPr>
              <a:t>outStream.flags</a:t>
            </a:r>
            <a:r>
              <a:rPr lang="en-US" sz="2400" dirty="0">
                <a:solidFill>
                  <a:srgbClr val="0070C0"/>
                </a:solidFill>
              </a:rPr>
              <a:t>();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/>
              <a:t>outStream.setf</a:t>
            </a:r>
            <a:r>
              <a:rPr lang="en-US" sz="2400" dirty="0"/>
              <a:t>(</a:t>
            </a:r>
            <a:r>
              <a:rPr lang="en-US" sz="2400" dirty="0" err="1"/>
              <a:t>ios</a:t>
            </a:r>
            <a:r>
              <a:rPr lang="en-US" sz="2400" dirty="0"/>
              <a:t>::fixed | </a:t>
            </a:r>
            <a:r>
              <a:rPr lang="en-US" sz="2400" dirty="0" err="1"/>
              <a:t>ios</a:t>
            </a:r>
            <a:r>
              <a:rPr lang="en-US" sz="2400" dirty="0"/>
              <a:t>::</a:t>
            </a:r>
            <a:r>
              <a:rPr lang="en-US" sz="2400" dirty="0" err="1"/>
              <a:t>showpoint</a:t>
            </a:r>
            <a:r>
              <a:rPr lang="en-US" sz="2400" dirty="0"/>
              <a:t>);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/>
              <a:t>outStream.precision</a:t>
            </a:r>
            <a:r>
              <a:rPr lang="en-US" sz="2400" dirty="0"/>
              <a:t>(2);</a:t>
            </a:r>
            <a:br>
              <a:rPr lang="en-US" sz="2400" dirty="0"/>
            </a:br>
            <a:r>
              <a:rPr lang="en-US" sz="2400" dirty="0"/>
              <a:t>		// Do whatever you want here.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outStream.precision</a:t>
            </a:r>
            <a:r>
              <a:rPr lang="en-US" sz="2400" dirty="0">
                <a:solidFill>
                  <a:srgbClr val="C00000"/>
                </a:solidFill>
              </a:rPr>
              <a:t>(</a:t>
            </a:r>
            <a:r>
              <a:rPr lang="en-US" sz="2400" dirty="0" err="1">
                <a:solidFill>
                  <a:srgbClr val="C00000"/>
                </a:solidFill>
              </a:rPr>
              <a:t>precisionSetting</a:t>
            </a:r>
            <a:r>
              <a:rPr lang="en-US" sz="2400" dirty="0">
                <a:solidFill>
                  <a:srgbClr val="C00000"/>
                </a:solidFill>
              </a:rPr>
              <a:t>); //restore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>
                <a:solidFill>
                  <a:srgbClr val="C00000"/>
                </a:solidFill>
              </a:rPr>
              <a:t>	</a:t>
            </a:r>
            <a:r>
              <a:rPr lang="en-US" sz="2400" dirty="0" err="1">
                <a:solidFill>
                  <a:srgbClr val="C00000"/>
                </a:solidFill>
              </a:rPr>
              <a:t>outStream.flags</a:t>
            </a:r>
            <a:r>
              <a:rPr lang="en-US" sz="2400" dirty="0">
                <a:solidFill>
                  <a:srgbClr val="C00000"/>
                </a:solidFill>
              </a:rPr>
              <a:t>(</a:t>
            </a:r>
            <a:r>
              <a:rPr lang="en-US" sz="2400" dirty="0" err="1">
                <a:solidFill>
                  <a:srgbClr val="C00000"/>
                </a:solidFill>
              </a:rPr>
              <a:t>flagSettings</a:t>
            </a:r>
            <a:r>
              <a:rPr lang="en-US" sz="2400" dirty="0">
                <a:solidFill>
                  <a:srgbClr val="C00000"/>
                </a:solidFill>
              </a:rPr>
              <a:t>);</a:t>
            </a:r>
            <a:br>
              <a:rPr lang="en-US" sz="2400" dirty="0"/>
            </a:br>
            <a:r>
              <a:rPr lang="en-US" sz="2400" dirty="0"/>
              <a:t>}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531BAB80-711D-4BBE-8E09-FF9DED249E80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Restoring Default setf Settings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Can also restore </a:t>
            </a:r>
            <a:r>
              <a:rPr lang="en-US" dirty="0">
                <a:solidFill>
                  <a:srgbClr val="C00000"/>
                </a:solidFill>
              </a:rPr>
              <a:t>default settings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	</a:t>
            </a:r>
            <a:r>
              <a:rPr lang="en-US" dirty="0" err="1">
                <a:solidFill>
                  <a:srgbClr val="0070C0"/>
                </a:solidFill>
              </a:rPr>
              <a:t>cout.setf</a:t>
            </a:r>
            <a:r>
              <a:rPr lang="en-US" dirty="0">
                <a:solidFill>
                  <a:srgbClr val="0070C0"/>
                </a:solidFill>
              </a:rPr>
              <a:t>(0, </a:t>
            </a:r>
            <a:r>
              <a:rPr lang="en-US" dirty="0" err="1">
                <a:solidFill>
                  <a:srgbClr val="0070C0"/>
                </a:solidFill>
              </a:rPr>
              <a:t>ios</a:t>
            </a:r>
            <a:r>
              <a:rPr lang="en-US" dirty="0">
                <a:solidFill>
                  <a:srgbClr val="0070C0"/>
                </a:solidFill>
              </a:rPr>
              <a:t>::</a:t>
            </a:r>
            <a:r>
              <a:rPr lang="en-US" dirty="0" err="1">
                <a:solidFill>
                  <a:srgbClr val="0070C0"/>
                </a:solidFill>
              </a:rPr>
              <a:t>floatfield</a:t>
            </a:r>
            <a:r>
              <a:rPr lang="en-US" dirty="0">
                <a:solidFill>
                  <a:srgbClr val="0070C0"/>
                </a:solidFill>
              </a:rPr>
              <a:t>);</a:t>
            </a:r>
          </a:p>
          <a:p>
            <a:pPr eaLnBrk="1" hangingPunct="1"/>
            <a:r>
              <a:rPr lang="en-US" dirty="0"/>
              <a:t>Not necessarily the "last" setting!</a:t>
            </a:r>
          </a:p>
          <a:p>
            <a:pPr eaLnBrk="1" hangingPunct="1"/>
            <a:r>
              <a:rPr lang="en-US" dirty="0"/>
              <a:t>Default values are implementation-</a:t>
            </a:r>
            <a:br>
              <a:rPr lang="en-US" dirty="0"/>
            </a:br>
            <a:r>
              <a:rPr lang="en-US" dirty="0"/>
              <a:t>dependent</a:t>
            </a:r>
          </a:p>
          <a:p>
            <a:pPr eaLnBrk="1" hangingPunct="1"/>
            <a:r>
              <a:rPr lang="en-US" dirty="0">
                <a:solidFill>
                  <a:srgbClr val="00B050"/>
                </a:solidFill>
              </a:rPr>
              <a:t>Does not reset precision settings</a:t>
            </a:r>
          </a:p>
          <a:p>
            <a:pPr lvl="1" eaLnBrk="1" hangingPunct="1"/>
            <a:r>
              <a:rPr lang="en-US" dirty="0"/>
              <a:t>Only </a:t>
            </a:r>
            <a:r>
              <a:rPr lang="en-US" dirty="0" err="1"/>
              <a:t>setf</a:t>
            </a:r>
            <a:r>
              <a:rPr lang="en-US" dirty="0"/>
              <a:t> settings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6EA28D4F-F1E6-422E-8B92-0C17C7EBE9F0}" type="slidenum">
              <a:rPr lang="en-US"/>
              <a:pPr>
                <a:defRPr/>
              </a:pPr>
              <a:t>39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Streams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A flow of characters</a:t>
            </a:r>
          </a:p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Input stream</a:t>
            </a:r>
          </a:p>
          <a:p>
            <a:pPr lvl="1" eaLnBrk="1" hangingPunct="1"/>
            <a:r>
              <a:rPr lang="en-US" sz="2400" dirty="0"/>
              <a:t>Flow into program</a:t>
            </a:r>
          </a:p>
          <a:p>
            <a:pPr lvl="2" eaLnBrk="1" hangingPunct="1"/>
            <a:r>
              <a:rPr lang="en-US" sz="2000" dirty="0"/>
              <a:t>Can come from keyboard</a:t>
            </a:r>
          </a:p>
          <a:p>
            <a:pPr lvl="2" eaLnBrk="1" hangingPunct="1"/>
            <a:r>
              <a:rPr lang="en-US" sz="2000" dirty="0"/>
              <a:t>Can come from file</a:t>
            </a:r>
          </a:p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Output stream</a:t>
            </a:r>
          </a:p>
          <a:p>
            <a:pPr lvl="1" eaLnBrk="1" hangingPunct="1"/>
            <a:r>
              <a:rPr lang="en-US" sz="2400" dirty="0"/>
              <a:t>Flow out of program</a:t>
            </a:r>
          </a:p>
          <a:p>
            <a:pPr lvl="2" eaLnBrk="1" hangingPunct="1"/>
            <a:r>
              <a:rPr lang="en-US" sz="2000" dirty="0"/>
              <a:t>Can go to screen</a:t>
            </a:r>
          </a:p>
          <a:p>
            <a:pPr lvl="2" eaLnBrk="1" hangingPunct="1"/>
            <a:r>
              <a:rPr lang="en-US" sz="2000" dirty="0"/>
              <a:t>Can go to file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12E6B83B-8354-49EE-86F5-D23813762DD3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 </a:t>
            </a:r>
          </a:p>
          <a:p>
            <a:pPr eaLnBrk="1" hangingPunct="1"/>
            <a:r>
              <a:rPr lang="en-CA" dirty="0">
                <a:solidFill>
                  <a:srgbClr val="898989"/>
                </a:solidFill>
                <a:latin typeface="Calibri" pitchFamily="34" charset="0"/>
              </a:rPr>
              <a:t>Figure source: </a:t>
            </a:r>
            <a:r>
              <a:rPr lang="en-US" altLang="zh-TW" dirty="0">
                <a:hlinkClick r:id="rId3"/>
              </a:rPr>
              <a:t>https://slideplayer.com/slide/9392500/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13B8FF4A-E545-E143-B93A-E5061F8A40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00" t="26667" r="11249" b="20000"/>
          <a:stretch/>
        </p:blipFill>
        <p:spPr>
          <a:xfrm>
            <a:off x="4038600" y="3505200"/>
            <a:ext cx="4800600" cy="2438400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983F67-BD23-F549-A769-64C4BB2DB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D667E6-DB18-8A4D-9F8E-23D43BA4F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244CD75-1830-EB4B-B0CB-EC430DEF53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AB2F70-4291-164F-A571-D4E2C49D0B1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56122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Stream Hierarchies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Class Relationships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sz="2400" dirty="0"/>
              <a:t>"</a:t>
            </a:r>
            <a:r>
              <a:rPr lang="en-US" sz="2400" dirty="0">
                <a:solidFill>
                  <a:srgbClr val="C00000"/>
                </a:solidFill>
              </a:rPr>
              <a:t>Derived</a:t>
            </a:r>
            <a:r>
              <a:rPr lang="en-US" sz="2400" dirty="0"/>
              <a:t> from"</a:t>
            </a:r>
          </a:p>
          <a:p>
            <a:pPr lvl="2" eaLnBrk="1" hangingPunct="1"/>
            <a:r>
              <a:rPr lang="en-US" sz="2000" dirty="0">
                <a:solidFill>
                  <a:srgbClr val="0070C0"/>
                </a:solidFill>
              </a:rPr>
              <a:t>One class obtained from another class</a:t>
            </a:r>
          </a:p>
          <a:p>
            <a:pPr lvl="2" eaLnBrk="1" hangingPunct="1"/>
            <a:r>
              <a:rPr lang="en-US" sz="2000" dirty="0"/>
              <a:t>Then features are "</a:t>
            </a:r>
            <a:r>
              <a:rPr lang="en-US" sz="2000" dirty="0">
                <a:solidFill>
                  <a:srgbClr val="00B050"/>
                </a:solidFill>
              </a:rPr>
              <a:t>added</a:t>
            </a:r>
            <a:r>
              <a:rPr lang="en-US" sz="2000" dirty="0"/>
              <a:t>"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sz="2400" dirty="0"/>
              <a:t>Example:</a:t>
            </a:r>
          </a:p>
          <a:p>
            <a:pPr lvl="1" eaLnBrk="1" hangingPunct="1"/>
            <a:r>
              <a:rPr lang="en-US" sz="2400" i="1" dirty="0">
                <a:solidFill>
                  <a:srgbClr val="7030A0"/>
                </a:solidFill>
              </a:rPr>
              <a:t>Input file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streams class is derived from class</a:t>
            </a:r>
            <a:br>
              <a:rPr lang="en-US" sz="2400" dirty="0"/>
            </a:br>
            <a:r>
              <a:rPr lang="en-US" sz="2400" dirty="0"/>
              <a:t>of </a:t>
            </a:r>
            <a:r>
              <a:rPr lang="en-US" sz="2400" i="1" dirty="0">
                <a:solidFill>
                  <a:srgbClr val="C00000"/>
                </a:solidFill>
              </a:rPr>
              <a:t>all</a:t>
            </a:r>
            <a:r>
              <a:rPr lang="en-US" sz="2400" dirty="0">
                <a:solidFill>
                  <a:srgbClr val="C00000"/>
                </a:solidFill>
              </a:rPr>
              <a:t> input streams</a:t>
            </a:r>
          </a:p>
          <a:p>
            <a:pPr lvl="2" eaLnBrk="1" hangingPunct="1"/>
            <a:r>
              <a:rPr lang="en-US" sz="2000" dirty="0"/>
              <a:t>It then adds </a:t>
            </a:r>
            <a:r>
              <a:rPr lang="en-US" sz="2000" dirty="0">
                <a:solidFill>
                  <a:srgbClr val="0070C0"/>
                </a:solidFill>
              </a:rPr>
              <a:t>open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0070C0"/>
                </a:solidFill>
              </a:rPr>
              <a:t>close</a:t>
            </a:r>
            <a:r>
              <a:rPr lang="en-US" sz="2000" dirty="0"/>
              <a:t> member functions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sz="2400" dirty="0"/>
              <a:t>i.e.: </a:t>
            </a:r>
            <a:r>
              <a:rPr lang="en-US" sz="2400" dirty="0" err="1">
                <a:solidFill>
                  <a:srgbClr val="7030A0"/>
                </a:solidFill>
              </a:rPr>
              <a:t>i</a:t>
            </a:r>
            <a:r>
              <a:rPr lang="en-US" sz="2400" b="1" dirty="0" err="1">
                <a:solidFill>
                  <a:srgbClr val="7030A0"/>
                </a:solidFill>
              </a:rPr>
              <a:t>f</a:t>
            </a:r>
            <a:r>
              <a:rPr lang="en-US" sz="2400" dirty="0" err="1">
                <a:solidFill>
                  <a:srgbClr val="7030A0"/>
                </a:solidFill>
              </a:rPr>
              <a:t>stream</a:t>
            </a:r>
            <a:r>
              <a:rPr lang="en-US" sz="2400" dirty="0"/>
              <a:t> is derived from </a:t>
            </a:r>
            <a:r>
              <a:rPr lang="en-US" sz="2400" dirty="0" err="1">
                <a:solidFill>
                  <a:srgbClr val="C00000"/>
                </a:solidFill>
              </a:rPr>
              <a:t>istream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3D616EAB-B53E-4661-98A2-08E5156253A1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Class Inheritance "Real" Example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Class of all </a:t>
            </a:r>
            <a:r>
              <a:rPr lang="en-US" dirty="0">
                <a:solidFill>
                  <a:srgbClr val="C00000"/>
                </a:solidFill>
              </a:rPr>
              <a:t>convertibles</a:t>
            </a:r>
            <a:r>
              <a:rPr lang="en-US" dirty="0"/>
              <a:t> is derived from</a:t>
            </a:r>
            <a:br>
              <a:rPr lang="en-US" dirty="0"/>
            </a:br>
            <a:r>
              <a:rPr lang="en-US" dirty="0"/>
              <a:t>class of all </a:t>
            </a:r>
            <a:r>
              <a:rPr lang="en-US" dirty="0">
                <a:solidFill>
                  <a:srgbClr val="0070C0"/>
                </a:solidFill>
              </a:rPr>
              <a:t>automobiles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dirty="0"/>
              <a:t>Every convertible is an automobile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dirty="0"/>
              <a:t>Convertible "</a:t>
            </a:r>
            <a:r>
              <a:rPr lang="en-US" dirty="0">
                <a:solidFill>
                  <a:srgbClr val="00B050"/>
                </a:solidFill>
              </a:rPr>
              <a:t>adds features</a:t>
            </a:r>
            <a:r>
              <a:rPr lang="en-US" dirty="0"/>
              <a:t>" to automobile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3BFE219F-70F6-48C2-A6F2-9DB4D1E80666}" type="slidenum">
              <a:rPr lang="en-US"/>
              <a:pPr>
                <a:defRPr/>
              </a:pPr>
              <a:t>42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557BFF1A-8D7D-E54E-8040-6F93EE9C3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664" y="4986444"/>
            <a:ext cx="2435471" cy="1831181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12A6247-D046-BF46-AAE7-317EF53C73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7482" y="5070099"/>
            <a:ext cx="2508718" cy="166387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AD0C336-F82E-B141-9C83-78BF457FF8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2" t="25170" r="12832" b="21732"/>
          <a:stretch/>
        </p:blipFill>
        <p:spPr>
          <a:xfrm>
            <a:off x="3352800" y="3962400"/>
            <a:ext cx="2133600" cy="1524000"/>
          </a:xfrm>
          <a:prstGeom prst="rect">
            <a:avLst/>
          </a:prstGeom>
        </p:spPr>
      </p:pic>
      <p:cxnSp>
        <p:nvCxnSpPr>
          <p:cNvPr id="10" name="肘形接點 9">
            <a:extLst>
              <a:ext uri="{FF2B5EF4-FFF2-40B4-BE49-F238E27FC236}">
                <a16:creationId xmlns:a16="http://schemas.microsoft.com/office/drawing/2014/main" id="{F5940511-186D-BD4F-820D-BD3A27B6FE96}"/>
              </a:ext>
            </a:extLst>
          </p:cNvPr>
          <p:cNvCxnSpPr>
            <a:cxnSpLocks/>
            <a:stCxn id="6" idx="2"/>
            <a:endCxn id="4" idx="1"/>
          </p:cNvCxnSpPr>
          <p:nvPr/>
        </p:nvCxnSpPr>
        <p:spPr>
          <a:xfrm rot="16200000" flipH="1">
            <a:off x="4595724" y="5310276"/>
            <a:ext cx="415634" cy="7678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接點 14">
            <a:extLst>
              <a:ext uri="{FF2B5EF4-FFF2-40B4-BE49-F238E27FC236}">
                <a16:creationId xmlns:a16="http://schemas.microsoft.com/office/drawing/2014/main" id="{9EA9CC3B-8FE9-B243-8F31-80838A23979C}"/>
              </a:ext>
            </a:extLst>
          </p:cNvPr>
          <p:cNvCxnSpPr>
            <a:cxnSpLocks/>
            <a:stCxn id="6" idx="2"/>
            <a:endCxn id="2" idx="3"/>
          </p:cNvCxnSpPr>
          <p:nvPr/>
        </p:nvCxnSpPr>
        <p:spPr>
          <a:xfrm rot="5400000">
            <a:off x="3830051" y="5312485"/>
            <a:ext cx="415635" cy="7634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wipe dir="r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Stream Class Inheritance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Consider: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If </a:t>
            </a:r>
            <a:r>
              <a:rPr lang="en-US" dirty="0">
                <a:solidFill>
                  <a:srgbClr val="0070C0"/>
                </a:solidFill>
              </a:rPr>
              <a:t>D is derived class of class B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00B050"/>
                </a:solidFill>
              </a:rPr>
              <a:t>All objects of type D are also of type B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e.g., A convertible is also an automobile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Regarding streams: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An </a:t>
            </a:r>
            <a:r>
              <a:rPr lang="en-US" dirty="0" err="1"/>
              <a:t>ifstream</a:t>
            </a:r>
            <a:r>
              <a:rPr lang="en-US" dirty="0"/>
              <a:t> object is also an </a:t>
            </a:r>
            <a:r>
              <a:rPr lang="en-US" dirty="0" err="1"/>
              <a:t>istream</a:t>
            </a:r>
            <a:r>
              <a:rPr lang="en-US" dirty="0"/>
              <a:t> object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Should use </a:t>
            </a:r>
            <a:r>
              <a:rPr lang="en-US" dirty="0" err="1">
                <a:solidFill>
                  <a:srgbClr val="C00000"/>
                </a:solidFill>
              </a:rPr>
              <a:t>istream</a:t>
            </a:r>
            <a:r>
              <a:rPr lang="en-US" dirty="0">
                <a:solidFill>
                  <a:srgbClr val="C00000"/>
                </a:solidFill>
              </a:rPr>
              <a:t> objects for parameters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More objects can be plugged in!</a:t>
            </a:r>
            <a:r>
              <a:rPr lang="en-US" dirty="0"/>
              <a:t> (see next page)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A5EE1772-6C19-4AD8-B4E0-8901577233B0}" type="slidenum">
              <a:rPr lang="en-US"/>
              <a:pPr>
                <a:defRPr/>
              </a:pPr>
              <a:t>43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96CE32D-E676-7C41-BC0A-7B36EDAD4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226" y="5451475"/>
            <a:ext cx="5704087" cy="1358116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2A0ABE15-64B4-A146-BFB3-E6008E6201E7}"/>
              </a:ext>
            </a:extLst>
          </p:cNvPr>
          <p:cNvSpPr/>
          <p:nvPr/>
        </p:nvSpPr>
        <p:spPr>
          <a:xfrm>
            <a:off x="6400800" y="5451474"/>
            <a:ext cx="990600" cy="9048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  <p:transition spd="med">
    <p:wipe dir="r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Stream Class Inheritance Example</a:t>
            </a:r>
          </a:p>
        </p:txBody>
      </p:sp>
      <p:pic>
        <p:nvPicPr>
          <p:cNvPr id="51203" name="Picture 4" descr="C:\WINDOWS\Desktop\Oh_type\sacitch_C++_ppt\gif\savitchc12d_p55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1922463"/>
            <a:ext cx="7791450" cy="402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93A23C81-04C7-41D8-88BE-E012B86ACF05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Stream Class Inheritance </a:t>
            </a:r>
            <a:br>
              <a:rPr lang="en-US" sz="3600"/>
            </a:br>
            <a:r>
              <a:rPr lang="en-US" sz="3600"/>
              <a:t>Example Calls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Considering previous functions: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twoSumVersion1(</a:t>
            </a:r>
            <a:r>
              <a:rPr lang="en-US" sz="2800" dirty="0" err="1">
                <a:solidFill>
                  <a:srgbClr val="0070C0"/>
                </a:solidFill>
              </a:rPr>
              <a:t>fileIn</a:t>
            </a:r>
            <a:r>
              <a:rPr lang="en-US" sz="2800" dirty="0">
                <a:solidFill>
                  <a:srgbClr val="0070C0"/>
                </a:solidFill>
              </a:rPr>
              <a:t>);	// Legal!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twoSumVersion1(</a:t>
            </a:r>
            <a:r>
              <a:rPr lang="en-US" sz="2800" dirty="0" err="1">
                <a:solidFill>
                  <a:srgbClr val="C00000"/>
                </a:solidFill>
              </a:rPr>
              <a:t>cin</a:t>
            </a:r>
            <a:r>
              <a:rPr lang="en-US" sz="2800" dirty="0">
                <a:solidFill>
                  <a:srgbClr val="C00000"/>
                </a:solidFill>
              </a:rPr>
              <a:t>);	// ILLEGAL!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Because </a:t>
            </a:r>
            <a:r>
              <a:rPr lang="en-US" sz="2400" dirty="0" err="1"/>
              <a:t>cin</a:t>
            </a:r>
            <a:r>
              <a:rPr lang="en-US" sz="2400" dirty="0"/>
              <a:t> is not of type </a:t>
            </a:r>
            <a:r>
              <a:rPr lang="en-US" sz="2400" dirty="0" err="1"/>
              <a:t>ifstream</a:t>
            </a:r>
            <a:r>
              <a:rPr lang="en-US" sz="2400" dirty="0"/>
              <a:t>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twoSumVersion2(</a:t>
            </a:r>
            <a:r>
              <a:rPr lang="en-US" sz="2800" dirty="0" err="1">
                <a:solidFill>
                  <a:srgbClr val="0070C0"/>
                </a:solidFill>
              </a:rPr>
              <a:t>fileIn</a:t>
            </a:r>
            <a:r>
              <a:rPr lang="en-US" sz="2800" dirty="0">
                <a:solidFill>
                  <a:srgbClr val="0070C0"/>
                </a:solidFill>
              </a:rPr>
              <a:t>);	// Legal!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twoSumVersion2(</a:t>
            </a:r>
            <a:r>
              <a:rPr lang="en-US" sz="2800" dirty="0" err="1">
                <a:solidFill>
                  <a:srgbClr val="0070C0"/>
                </a:solidFill>
              </a:rPr>
              <a:t>cin</a:t>
            </a:r>
            <a:r>
              <a:rPr lang="en-US" sz="2800" dirty="0">
                <a:solidFill>
                  <a:srgbClr val="0070C0"/>
                </a:solidFill>
              </a:rPr>
              <a:t>);	// Legal!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More versatile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>
                <a:solidFill>
                  <a:srgbClr val="00B050"/>
                </a:solidFill>
              </a:rPr>
              <a:t>istream</a:t>
            </a:r>
            <a:r>
              <a:rPr lang="en-US" sz="2400" dirty="0">
                <a:solidFill>
                  <a:srgbClr val="00B050"/>
                </a:solidFill>
              </a:rPr>
              <a:t> parameter accepts both objects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3A7FC35B-AFF8-41C5-8B07-D746F4C3A9C0}" type="slidenum">
              <a:rPr lang="en-US"/>
              <a:pPr>
                <a:defRPr/>
              </a:pPr>
              <a:t>45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2A3EF8-7B85-1C4B-B91F-88B22D14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A7D790-BBBD-1A4F-A5DD-A1AEEE427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7CB13A4-445A-4D46-83B4-0256D44C2E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5D383CD-A0D2-2940-989F-F61A50C7778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1866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stringstream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stringstream</a:t>
            </a:r>
            <a:r>
              <a:rPr lang="en-US" dirty="0"/>
              <a:t> class is another example of inheritance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Derived from the </a:t>
            </a:r>
            <a:r>
              <a:rPr lang="en-US" dirty="0" err="1">
                <a:solidFill>
                  <a:srgbClr val="0070C0"/>
                </a:solidFill>
              </a:rPr>
              <a:t>iostream</a:t>
            </a:r>
            <a:r>
              <a:rPr lang="en-US" dirty="0">
                <a:solidFill>
                  <a:srgbClr val="0070C0"/>
                </a:solidFill>
              </a:rPr>
              <a:t> class</a:t>
            </a:r>
          </a:p>
          <a:p>
            <a:pPr lvl="1"/>
            <a:r>
              <a:rPr lang="en-US" dirty="0"/>
              <a:t>Allows you to perform stream operations to or from a string, similar to how you perform stream operations from </a:t>
            </a:r>
            <a:r>
              <a:rPr lang="en-US" dirty="0" err="1"/>
              <a:t>cin</a:t>
            </a:r>
            <a:r>
              <a:rPr lang="en-US" dirty="0"/>
              <a:t> or from a file (i.e., &gt;&gt; and &lt;&lt;)</a:t>
            </a:r>
          </a:p>
          <a:p>
            <a:pPr lvl="2"/>
            <a:r>
              <a:rPr lang="en-US" dirty="0"/>
              <a:t>Shares or </a:t>
            </a:r>
            <a:r>
              <a:rPr lang="en-US" b="1" i="1" dirty="0"/>
              <a:t>inherits</a:t>
            </a:r>
            <a:r>
              <a:rPr lang="en-US" dirty="0"/>
              <a:t> the same methods</a:t>
            </a:r>
          </a:p>
          <a:p>
            <a:r>
              <a:rPr lang="en-US" dirty="0"/>
              <a:t>Useful for converting strings to other data types and vice versa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60453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2A3EF8-7B85-1C4B-B91F-88B22D14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stringstream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7CB13A4-445A-4D46-83B4-0256D44C2E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5D383CD-A0D2-2940-989F-F61A50C7778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Source: </a:t>
            </a:r>
            <a:r>
              <a:rPr lang="en-US" altLang="zh-TW" dirty="0">
                <a:hlinkClick r:id="rId2"/>
              </a:rPr>
              <a:t>http://www.cplusplus.com/reference/iolibrary/</a:t>
            </a:r>
            <a:endParaRPr lang="en-CA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090C886-5983-014C-9594-998A98F01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057400"/>
            <a:ext cx="8751795" cy="33813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4BC977E-5D3E-B845-9895-08A3143A47DA}"/>
              </a:ext>
            </a:extLst>
          </p:cNvPr>
          <p:cNvSpPr/>
          <p:nvPr/>
        </p:nvSpPr>
        <p:spPr>
          <a:xfrm>
            <a:off x="7315200" y="3124201"/>
            <a:ext cx="1524000" cy="68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869523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stringstream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To use</a:t>
            </a:r>
          </a:p>
          <a:p>
            <a:pPr marL="457200" lvl="1" indent="0">
              <a:buNone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#include &lt;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sstream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&gt;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using </a:t>
            </a:r>
            <a:r>
              <a:rPr lang="en-US" sz="2000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std</a:t>
            </a:r>
            <a:r>
              <a:rPr lang="en-US" sz="20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2000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stringstream</a:t>
            </a:r>
            <a:r>
              <a:rPr lang="en-US" sz="20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r>
              <a:rPr lang="en-US" sz="2800" dirty="0"/>
              <a:t>Create an object of type </a:t>
            </a:r>
            <a:r>
              <a:rPr lang="en-US" sz="2800" dirty="0" err="1"/>
              <a:t>stringstream</a:t>
            </a:r>
            <a:endParaRPr lang="en-US" sz="2800" dirty="0"/>
          </a:p>
          <a:p>
            <a:pPr marL="457200" lvl="1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stringstream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ss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r>
              <a:rPr lang="en-US" sz="2800" dirty="0"/>
              <a:t>To clear and initialize to blank</a:t>
            </a:r>
          </a:p>
          <a:p>
            <a:pPr marL="457200" lvl="1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ss.clear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 );</a:t>
            </a:r>
          </a:p>
          <a:p>
            <a:pPr marL="457200" lvl="1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ss.str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("");</a:t>
            </a:r>
          </a:p>
          <a:p>
            <a:r>
              <a:rPr lang="en-US" sz="2800" dirty="0"/>
              <a:t>To create a string from other variables</a:t>
            </a:r>
          </a:p>
          <a:p>
            <a:pPr marL="457200" lvl="1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ss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&lt;&lt; c &lt;&lt; " " &lt;&lt;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num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;	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// c is a char,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num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is an int</a:t>
            </a:r>
            <a:endParaRPr lang="en-US" sz="24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46900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Streams Usage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We’ve used streams already</a:t>
            </a:r>
          </a:p>
          <a:p>
            <a:pPr lvl="1" eaLnBrk="1" hangingPunct="1"/>
            <a:r>
              <a:rPr lang="en-US" dirty="0" err="1"/>
              <a:t>cin</a:t>
            </a:r>
            <a:endParaRPr lang="en-US" dirty="0"/>
          </a:p>
          <a:p>
            <a:pPr lvl="2" eaLnBrk="1" hangingPunct="1"/>
            <a:r>
              <a:rPr lang="en-US" dirty="0"/>
              <a:t>Input stream object connected to keyboard</a:t>
            </a:r>
          </a:p>
          <a:p>
            <a:pPr lvl="1" eaLnBrk="1" hangingPunct="1"/>
            <a:r>
              <a:rPr lang="en-US" dirty="0" err="1"/>
              <a:t>cout</a:t>
            </a:r>
            <a:endParaRPr lang="en-US" dirty="0"/>
          </a:p>
          <a:p>
            <a:pPr lvl="2" eaLnBrk="1" hangingPunct="1"/>
            <a:r>
              <a:rPr lang="en-US" dirty="0"/>
              <a:t>Output stream object connected to screen</a:t>
            </a:r>
          </a:p>
          <a:p>
            <a:pPr eaLnBrk="1" hangingPunct="1"/>
            <a:r>
              <a:rPr lang="en-US" dirty="0"/>
              <a:t>Can define other streams</a:t>
            </a:r>
          </a:p>
          <a:p>
            <a:pPr lvl="1" eaLnBrk="1" hangingPunct="1"/>
            <a:r>
              <a:rPr lang="en-US" dirty="0"/>
              <a:t>To or from files</a:t>
            </a:r>
          </a:p>
          <a:p>
            <a:pPr lvl="1" eaLnBrk="1" hangingPunct="1"/>
            <a:r>
              <a:rPr lang="en-US" dirty="0"/>
              <a:t>Used similarly as </a:t>
            </a:r>
            <a:r>
              <a:rPr lang="en-US" dirty="0" err="1"/>
              <a:t>cin</a:t>
            </a:r>
            <a:r>
              <a:rPr lang="en-US" dirty="0"/>
              <a:t>, </a:t>
            </a:r>
            <a:r>
              <a:rPr lang="en-US" dirty="0" err="1"/>
              <a:t>cout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0B11B24-90AD-4F2E-A94A-BA30FDC4C281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stringstream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590800"/>
          </a:xfrm>
        </p:spPr>
        <p:txBody>
          <a:bodyPr/>
          <a:lstStyle/>
          <a:p>
            <a:r>
              <a:rPr lang="en-US" sz="2800" dirty="0"/>
              <a:t>To extract variables from a string</a:t>
            </a:r>
          </a:p>
          <a:p>
            <a:pPr marL="457200" lvl="1" indent="0">
              <a:buNone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// ss is "x 10” now</a:t>
            </a:r>
          </a:p>
          <a:p>
            <a:pPr marL="457200" lvl="1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ss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&gt;&gt; c &gt;&gt;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num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// c is set to 'x' and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num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is set to 10</a:t>
            </a:r>
          </a:p>
          <a:p>
            <a:pPr marL="457200" lvl="1" indent="0">
              <a:buNone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Rectangle 5"/>
          <p:cNvSpPr/>
          <p:nvPr/>
        </p:nvSpPr>
        <p:spPr>
          <a:xfrm>
            <a:off x="496479" y="3996196"/>
            <a:ext cx="803792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800" dirty="0">
                <a:latin typeface="+mn-lt"/>
              </a:rPr>
              <a:t>This class is sometimes useful when reading a string from some source and extracting fields from the string</a:t>
            </a:r>
          </a:p>
        </p:txBody>
      </p:sp>
    </p:spTree>
    <p:extLst>
      <p:ext uri="{BB962C8B-B14F-4D97-AF65-F5344CB8AC3E}">
        <p14:creationId xmlns:p14="http://schemas.microsoft.com/office/powerpoint/2010/main" val="24058113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stringstream</a:t>
            </a:r>
            <a:r>
              <a:rPr lang="en-US" dirty="0"/>
              <a:t> Demo (1 of 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1524000"/>
            <a:ext cx="6541214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//Demonstration of the </a:t>
            </a:r>
            <a:r>
              <a:rPr lang="en-US" dirty="0" err="1"/>
              <a:t>stringstream</a:t>
            </a:r>
            <a:r>
              <a:rPr lang="en-US" dirty="0"/>
              <a:t> class.  This program takes</a:t>
            </a:r>
          </a:p>
          <a:p>
            <a:r>
              <a:rPr lang="en-US" dirty="0"/>
              <a:t>//a string with a name followed by scores.  It uses a</a:t>
            </a:r>
          </a:p>
          <a:p>
            <a:r>
              <a:rPr lang="en-US" dirty="0"/>
              <a:t>//</a:t>
            </a:r>
            <a:r>
              <a:rPr lang="en-US" dirty="0" err="1"/>
              <a:t>stringstream</a:t>
            </a:r>
            <a:r>
              <a:rPr lang="en-US" dirty="0"/>
              <a:t> to extract the name as a string, the scores</a:t>
            </a:r>
          </a:p>
          <a:p>
            <a:r>
              <a:rPr lang="en-US" dirty="0"/>
              <a:t>//as integers, then calculates the average score.  The name</a:t>
            </a:r>
          </a:p>
          <a:p>
            <a:r>
              <a:rPr lang="en-US" dirty="0"/>
              <a:t>//and average are placed into a new string.</a:t>
            </a:r>
          </a:p>
          <a:p>
            <a:endParaRPr lang="en-US" dirty="0"/>
          </a:p>
          <a:p>
            <a:r>
              <a:rPr lang="en-US" dirty="0"/>
              <a:t>#include &lt;</a:t>
            </a:r>
            <a:r>
              <a:rPr lang="en-US" dirty="0" err="1"/>
              <a:t>iostream</a:t>
            </a:r>
            <a:r>
              <a:rPr lang="en-US" dirty="0"/>
              <a:t>&gt;</a:t>
            </a:r>
          </a:p>
          <a:p>
            <a:r>
              <a:rPr lang="en-US" dirty="0"/>
              <a:t>#include &lt;string&gt;</a:t>
            </a:r>
          </a:p>
          <a:p>
            <a:r>
              <a:rPr lang="en-US" dirty="0"/>
              <a:t>#include &lt;</a:t>
            </a:r>
            <a:r>
              <a:rPr lang="en-US" dirty="0" err="1"/>
              <a:t>sstream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using namespace </a:t>
            </a:r>
            <a:r>
              <a:rPr lang="en-US" dirty="0" err="1"/>
              <a:t>std</a:t>
            </a:r>
            <a:r>
              <a:rPr lang="en-US" dirty="0"/>
              <a:t>;</a:t>
            </a:r>
          </a:p>
          <a:p>
            <a:endParaRPr lang="en-US" dirty="0"/>
          </a:p>
          <a:p>
            <a:r>
              <a:rPr lang="en-US" dirty="0"/>
              <a:t>int main( )</a:t>
            </a:r>
          </a:p>
          <a:p>
            <a:r>
              <a:rPr lang="en-US" dirty="0"/>
              <a:t>{</a:t>
            </a:r>
          </a:p>
          <a:p>
            <a:r>
              <a:rPr lang="en-US" dirty="0">
                <a:solidFill>
                  <a:srgbClr val="C00000"/>
                </a:solidFill>
              </a:rPr>
              <a:t>	</a:t>
            </a:r>
            <a:r>
              <a:rPr lang="en-US" dirty="0" err="1">
                <a:solidFill>
                  <a:srgbClr val="C00000"/>
                </a:solidFill>
              </a:rPr>
              <a:t>stringstream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ss</a:t>
            </a:r>
            <a:r>
              <a:rPr lang="en-US" dirty="0">
                <a:solidFill>
                  <a:srgbClr val="C00000"/>
                </a:solidFill>
              </a:rPr>
              <a:t>;</a:t>
            </a:r>
          </a:p>
          <a:p>
            <a:r>
              <a:rPr lang="en-US" dirty="0">
                <a:solidFill>
                  <a:srgbClr val="00B050"/>
                </a:solidFill>
              </a:rPr>
              <a:t>	string scores = "Luigi 70 100 90";</a:t>
            </a:r>
          </a:p>
          <a:p>
            <a:endParaRPr lang="en-US" dirty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3346746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stringstream</a:t>
            </a:r>
            <a:r>
              <a:rPr lang="en-US" dirty="0"/>
              <a:t> demo (2 of 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1548854"/>
            <a:ext cx="6506909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	// Clear the </a:t>
            </a:r>
            <a:r>
              <a:rPr lang="en-US" dirty="0" err="1"/>
              <a:t>stringstream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ss.str</a:t>
            </a:r>
            <a:r>
              <a:rPr lang="en-US" dirty="0"/>
              <a:t>("");</a:t>
            </a:r>
          </a:p>
          <a:p>
            <a:r>
              <a:rPr lang="en-US" dirty="0"/>
              <a:t>	</a:t>
            </a:r>
            <a:r>
              <a:rPr lang="en-US" dirty="0" err="1"/>
              <a:t>ss.clear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	// Put the scores into the </a:t>
            </a:r>
            <a:r>
              <a:rPr lang="en-US" dirty="0" err="1"/>
              <a:t>stringstream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>
                <a:solidFill>
                  <a:srgbClr val="0070C0"/>
                </a:solidFill>
              </a:rPr>
              <a:t>ss</a:t>
            </a:r>
            <a:r>
              <a:rPr lang="en-US" dirty="0">
                <a:solidFill>
                  <a:srgbClr val="0070C0"/>
                </a:solidFill>
              </a:rPr>
              <a:t> &lt;&lt; scores;</a:t>
            </a:r>
          </a:p>
          <a:p>
            <a:endParaRPr lang="en-US" dirty="0"/>
          </a:p>
          <a:p>
            <a:r>
              <a:rPr lang="en-US" dirty="0"/>
              <a:t>	// Extract the name and average the scores</a:t>
            </a:r>
          </a:p>
          <a:p>
            <a:r>
              <a:rPr lang="en-US" dirty="0">
                <a:solidFill>
                  <a:srgbClr val="00B050"/>
                </a:solidFill>
              </a:rPr>
              <a:t>	string name = "";</a:t>
            </a:r>
          </a:p>
          <a:p>
            <a:r>
              <a:rPr lang="en-US" dirty="0">
                <a:solidFill>
                  <a:srgbClr val="00B050"/>
                </a:solidFill>
              </a:rPr>
              <a:t>	int total = 0, count = 0, average = 0;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int score;</a:t>
            </a:r>
          </a:p>
          <a:p>
            <a:r>
              <a:rPr lang="en-US" dirty="0"/>
              <a:t>	</a:t>
            </a:r>
            <a:r>
              <a:rPr lang="en-US" dirty="0" err="1">
                <a:solidFill>
                  <a:srgbClr val="0070C0"/>
                </a:solidFill>
              </a:rPr>
              <a:t>ss</a:t>
            </a:r>
            <a:r>
              <a:rPr lang="en-US" dirty="0">
                <a:solidFill>
                  <a:srgbClr val="0070C0"/>
                </a:solidFill>
              </a:rPr>
              <a:t> &gt;&gt; name;</a:t>
            </a:r>
            <a:r>
              <a:rPr lang="en-US" dirty="0"/>
              <a:t>		// Read the name</a:t>
            </a:r>
          </a:p>
          <a:p>
            <a:r>
              <a:rPr lang="en-US" dirty="0"/>
              <a:t>	while (</a:t>
            </a:r>
            <a:r>
              <a:rPr lang="en-US" dirty="0" err="1">
                <a:solidFill>
                  <a:srgbClr val="0070C0"/>
                </a:solidFill>
              </a:rPr>
              <a:t>ss</a:t>
            </a:r>
            <a:r>
              <a:rPr lang="en-US" dirty="0">
                <a:solidFill>
                  <a:srgbClr val="0070C0"/>
                </a:solidFill>
              </a:rPr>
              <a:t> &gt;&gt; score</a:t>
            </a:r>
            <a:r>
              <a:rPr lang="en-US" dirty="0"/>
              <a:t>)  // Read until the end of the string</a:t>
            </a:r>
          </a:p>
          <a:p>
            <a:r>
              <a:rPr lang="en-US" dirty="0"/>
              <a:t>	{</a:t>
            </a:r>
          </a:p>
          <a:p>
            <a:r>
              <a:rPr lang="en-US" dirty="0"/>
              <a:t>		count++;</a:t>
            </a:r>
          </a:p>
          <a:p>
            <a:r>
              <a:rPr lang="en-US" dirty="0"/>
              <a:t>		total += score;</a:t>
            </a:r>
          </a:p>
          <a:p>
            <a:r>
              <a:rPr lang="en-US" dirty="0"/>
              <a:t>	}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185284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stringstream</a:t>
            </a:r>
            <a:r>
              <a:rPr lang="en-US" dirty="0"/>
              <a:t> demo (3 of 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685800" y="1515257"/>
            <a:ext cx="6509218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	if (count &gt; 0)</a:t>
            </a:r>
          </a:p>
          <a:p>
            <a:r>
              <a:rPr lang="en-US" dirty="0"/>
              <a:t>	{</a:t>
            </a:r>
          </a:p>
          <a:p>
            <a:r>
              <a:rPr lang="en-US" dirty="0"/>
              <a:t>		average = total / count;</a:t>
            </a:r>
          </a:p>
          <a:p>
            <a:r>
              <a:rPr lang="en-US" dirty="0"/>
              <a:t>	}</a:t>
            </a:r>
          </a:p>
          <a:p>
            <a:endParaRPr lang="en-US" dirty="0"/>
          </a:p>
          <a:p>
            <a:r>
              <a:rPr lang="en-US" dirty="0"/>
              <a:t>	// Clear the </a:t>
            </a:r>
            <a:r>
              <a:rPr lang="en-US" dirty="0" err="1"/>
              <a:t>stringstream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ss.clear</a:t>
            </a:r>
            <a:r>
              <a:rPr lang="en-US" dirty="0"/>
              <a:t>();</a:t>
            </a:r>
          </a:p>
          <a:p>
            <a:r>
              <a:rPr lang="en-US" dirty="0"/>
              <a:t>	</a:t>
            </a:r>
            <a:r>
              <a:rPr lang="en-US" dirty="0" err="1"/>
              <a:t>ss.str</a:t>
            </a:r>
            <a:r>
              <a:rPr lang="en-US" dirty="0"/>
              <a:t>("");</a:t>
            </a:r>
          </a:p>
          <a:p>
            <a:r>
              <a:rPr lang="en-US" dirty="0"/>
              <a:t>	// Put in the name and average</a:t>
            </a:r>
          </a:p>
          <a:p>
            <a:r>
              <a:rPr lang="en-US" dirty="0"/>
              <a:t>	</a:t>
            </a:r>
            <a:r>
              <a:rPr lang="en-US" dirty="0" err="1"/>
              <a:t>ss</a:t>
            </a:r>
            <a:r>
              <a:rPr lang="en-US" dirty="0"/>
              <a:t> &lt;&lt; "Name: " &lt;&lt; name &lt;&lt; " Average: " &lt;&lt; average;</a:t>
            </a:r>
          </a:p>
          <a:p>
            <a:endParaRPr lang="en-US" dirty="0"/>
          </a:p>
          <a:p>
            <a:r>
              <a:rPr lang="en-US" dirty="0"/>
              <a:t>	// Output as a string</a:t>
            </a:r>
          </a:p>
          <a:p>
            <a:r>
              <a:rPr lang="en-US" dirty="0"/>
              <a:t>	</a:t>
            </a:r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 err="1"/>
              <a:t>ss.str</a:t>
            </a:r>
            <a:r>
              <a:rPr lang="en-US" dirty="0"/>
              <a:t>()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endParaRPr lang="en-US" dirty="0"/>
          </a:p>
          <a:p>
            <a:r>
              <a:rPr lang="en-US" dirty="0"/>
              <a:t>	return 0;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0C0DF6-D7D6-F34F-9D5E-1081C49C4A82}"/>
              </a:ext>
            </a:extLst>
          </p:cNvPr>
          <p:cNvSpPr/>
          <p:nvPr/>
        </p:nvSpPr>
        <p:spPr>
          <a:xfrm>
            <a:off x="5029200" y="5292856"/>
            <a:ext cx="3505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/>
              <a:t>Name: Luigi Average: 86</a:t>
            </a:r>
          </a:p>
        </p:txBody>
      </p:sp>
    </p:spTree>
    <p:extLst>
      <p:ext uri="{BB962C8B-B14F-4D97-AF65-F5344CB8AC3E}">
        <p14:creationId xmlns:p14="http://schemas.microsoft.com/office/powerpoint/2010/main" val="41049333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C9C5FA-5F93-8441-81B8-D9C280430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473339-C1F5-5145-99BA-2739993A8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EB245F5-F1A6-C748-B440-DD3F4DC6A0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918C820-E0BA-7E45-8FB9-15AFA55363C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412930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Random Access to Files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C00000"/>
                </a:solidFill>
              </a:rPr>
              <a:t>Sequential Access</a:t>
            </a:r>
          </a:p>
          <a:p>
            <a:pPr lvl="1" eaLnBrk="1" hangingPunct="1"/>
            <a:r>
              <a:rPr lang="en-US" dirty="0"/>
              <a:t>Most commonly used</a:t>
            </a:r>
          </a:p>
          <a:p>
            <a:pPr eaLnBrk="1" hangingPunct="1"/>
            <a:r>
              <a:rPr lang="en-US" dirty="0">
                <a:solidFill>
                  <a:srgbClr val="C00000"/>
                </a:solidFill>
              </a:rPr>
              <a:t>Random Access</a:t>
            </a:r>
          </a:p>
          <a:p>
            <a:pPr lvl="1" eaLnBrk="1" hangingPunct="1"/>
            <a:r>
              <a:rPr lang="en-US" dirty="0"/>
              <a:t>Rapid access to records</a:t>
            </a:r>
          </a:p>
          <a:p>
            <a:pPr lvl="1" eaLnBrk="1" hangingPunct="1"/>
            <a:r>
              <a:rPr lang="en-US" dirty="0"/>
              <a:t>Perhaps very large database</a:t>
            </a:r>
          </a:p>
          <a:p>
            <a:pPr lvl="1" eaLnBrk="1" hangingPunct="1"/>
            <a:r>
              <a:rPr lang="en-US" dirty="0"/>
              <a:t>Access "randomly" to any part of file</a:t>
            </a:r>
          </a:p>
          <a:p>
            <a:pPr lvl="1" eaLnBrk="1" hangingPunct="1"/>
            <a:r>
              <a:rPr lang="en-US" dirty="0"/>
              <a:t>Use  </a:t>
            </a:r>
            <a:r>
              <a:rPr lang="en-US" dirty="0" err="1">
                <a:solidFill>
                  <a:srgbClr val="0070C0"/>
                </a:solidFill>
              </a:rPr>
              <a:t>fstream</a:t>
            </a:r>
            <a:r>
              <a:rPr lang="en-US" dirty="0"/>
              <a:t> objects</a:t>
            </a:r>
          </a:p>
          <a:p>
            <a:pPr lvl="2" eaLnBrk="1" hangingPunct="1"/>
            <a:r>
              <a:rPr lang="en-US" dirty="0"/>
              <a:t>input and output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D3160442-E6F6-4C74-AA6E-9A48B836864C}" type="slidenum">
              <a:rPr lang="en-US"/>
              <a:pPr>
                <a:defRPr/>
              </a:pPr>
              <a:t>55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2A3EF8-7B85-1C4B-B91F-88B22D14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fstream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7CB13A4-445A-4D46-83B4-0256D44C2E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341F874-1E97-4936-9E25-A2BE919F32D4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5D383CD-A0D2-2940-989F-F61A50C7778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Source: </a:t>
            </a:r>
            <a:r>
              <a:rPr lang="en-US" altLang="zh-TW" dirty="0">
                <a:hlinkClick r:id="rId2"/>
              </a:rPr>
              <a:t>http://www.cplusplus.com/reference/iolibrary/</a:t>
            </a:r>
            <a:endParaRPr lang="en-CA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090C886-5983-014C-9594-998A98F01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057400"/>
            <a:ext cx="8751795" cy="33813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4BC977E-5D3E-B845-9895-08A3143A47DA}"/>
              </a:ext>
            </a:extLst>
          </p:cNvPr>
          <p:cNvSpPr/>
          <p:nvPr/>
        </p:nvSpPr>
        <p:spPr>
          <a:xfrm>
            <a:off x="5562600" y="2971800"/>
            <a:ext cx="1524000" cy="68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34143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Random Access Tools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Open</a:t>
            </a:r>
            <a:r>
              <a:rPr lang="en-US" sz="2800" dirty="0"/>
              <a:t>s same as </a:t>
            </a:r>
            <a:r>
              <a:rPr lang="en-US" sz="2800" dirty="0" err="1"/>
              <a:t>istream</a:t>
            </a:r>
            <a:r>
              <a:rPr lang="en-US" sz="2800" dirty="0"/>
              <a:t> or </a:t>
            </a:r>
            <a:r>
              <a:rPr lang="en-US" sz="2800" dirty="0" err="1"/>
              <a:t>ostream</a:t>
            </a:r>
            <a:endParaRPr lang="en-US" sz="2800" dirty="0"/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Adds </a:t>
            </a:r>
            <a:r>
              <a:rPr lang="en-US" sz="2400" dirty="0">
                <a:solidFill>
                  <a:srgbClr val="C00000"/>
                </a:solidFill>
              </a:rPr>
              <a:t>second argument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>
                <a:solidFill>
                  <a:srgbClr val="0070C0"/>
                </a:solidFill>
              </a:rPr>
              <a:t>fstream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rwStream</a:t>
            </a:r>
            <a:r>
              <a:rPr lang="en-US" sz="2400" dirty="0">
                <a:solidFill>
                  <a:srgbClr val="0070C0"/>
                </a:solidFill>
              </a:rPr>
              <a:t>;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 err="1">
                <a:solidFill>
                  <a:srgbClr val="0070C0"/>
                </a:solidFill>
              </a:rPr>
              <a:t>rwStream.open</a:t>
            </a:r>
            <a:r>
              <a:rPr lang="en-US" sz="2400" dirty="0">
                <a:solidFill>
                  <a:srgbClr val="0070C0"/>
                </a:solidFill>
              </a:rPr>
              <a:t>("stuff", </a:t>
            </a:r>
            <a:r>
              <a:rPr lang="en-US" sz="2400" dirty="0" err="1">
                <a:solidFill>
                  <a:srgbClr val="0070C0"/>
                </a:solidFill>
              </a:rPr>
              <a:t>ios</a:t>
            </a:r>
            <a:r>
              <a:rPr lang="en-US" sz="2400" dirty="0">
                <a:solidFill>
                  <a:srgbClr val="0070C0"/>
                </a:solidFill>
              </a:rPr>
              <a:t>::in | </a:t>
            </a:r>
            <a:r>
              <a:rPr lang="en-US" sz="2400" dirty="0" err="1">
                <a:solidFill>
                  <a:srgbClr val="0070C0"/>
                </a:solidFill>
              </a:rPr>
              <a:t>ios</a:t>
            </a:r>
            <a:r>
              <a:rPr lang="en-US" sz="2400" dirty="0">
                <a:solidFill>
                  <a:srgbClr val="0070C0"/>
                </a:solidFill>
              </a:rPr>
              <a:t>:: out);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Opens with read and write capability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Move about </a:t>
            </a:r>
            <a:r>
              <a:rPr lang="en-US" sz="2800" dirty="0">
                <a:solidFill>
                  <a:srgbClr val="7030A0"/>
                </a:solidFill>
              </a:rPr>
              <a:t>two pointers</a:t>
            </a:r>
            <a:r>
              <a:rPr lang="en-US" sz="2800" dirty="0"/>
              <a:t> in file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/>
              <a:t>rwStream.</a:t>
            </a:r>
            <a:r>
              <a:rPr lang="en-US" sz="2400" dirty="0" err="1">
                <a:solidFill>
                  <a:srgbClr val="0070C0"/>
                </a:solidFill>
              </a:rPr>
              <a:t>seekp</a:t>
            </a:r>
            <a:r>
              <a:rPr lang="en-US" sz="2400" dirty="0">
                <a:solidFill>
                  <a:srgbClr val="0070C0"/>
                </a:solidFill>
              </a:rPr>
              <a:t>(1000)</a:t>
            </a:r>
            <a:r>
              <a:rPr lang="en-US" sz="2400" dirty="0"/>
              <a:t>;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Positions </a:t>
            </a:r>
            <a:r>
              <a:rPr lang="en-US" sz="2000" dirty="0">
                <a:solidFill>
                  <a:srgbClr val="00B050"/>
                </a:solidFill>
              </a:rPr>
              <a:t>put-pointer</a:t>
            </a:r>
            <a:r>
              <a:rPr lang="en-US" sz="2000" dirty="0"/>
              <a:t> at 1000</a:t>
            </a:r>
            <a:r>
              <a:rPr lang="en-US" sz="2000" baseline="30000" dirty="0"/>
              <a:t>th</a:t>
            </a:r>
            <a:r>
              <a:rPr lang="en-US" sz="2000" dirty="0"/>
              <a:t> byte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/>
              <a:t>rwStream.</a:t>
            </a:r>
            <a:r>
              <a:rPr lang="en-US" sz="2400" dirty="0" err="1">
                <a:solidFill>
                  <a:srgbClr val="0070C0"/>
                </a:solidFill>
              </a:rPr>
              <a:t>seekg</a:t>
            </a:r>
            <a:r>
              <a:rPr lang="en-US" sz="2400" dirty="0">
                <a:solidFill>
                  <a:srgbClr val="0070C0"/>
                </a:solidFill>
              </a:rPr>
              <a:t>(1000)</a:t>
            </a:r>
            <a:r>
              <a:rPr lang="en-US" sz="2400" dirty="0"/>
              <a:t>;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Positions </a:t>
            </a:r>
            <a:r>
              <a:rPr lang="en-US" sz="2000" dirty="0">
                <a:solidFill>
                  <a:srgbClr val="00B050"/>
                </a:solidFill>
              </a:rPr>
              <a:t>get-pointer</a:t>
            </a:r>
            <a:r>
              <a:rPr lang="en-US" sz="2000" dirty="0"/>
              <a:t> at 1000</a:t>
            </a:r>
            <a:r>
              <a:rPr lang="en-US" sz="2000" baseline="30000" dirty="0"/>
              <a:t>th</a:t>
            </a:r>
            <a:r>
              <a:rPr lang="en-US" sz="2000" dirty="0"/>
              <a:t> byte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B3CC7037-29F8-447A-A1EB-4B9772758D7D}" type="slidenum">
              <a:rPr lang="en-US"/>
              <a:pPr>
                <a:defRPr/>
              </a:pPr>
              <a:t>57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Random Access Sizes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To move about </a:t>
            </a:r>
            <a:r>
              <a:rPr lang="en-US" sz="2800" dirty="0">
                <a:sym typeface="Wingdings" pitchFamily="2" charset="2"/>
              </a:rPr>
              <a:t></a:t>
            </a:r>
            <a:r>
              <a:rPr lang="en-US" sz="2800" dirty="0"/>
              <a:t> must know </a:t>
            </a:r>
            <a:r>
              <a:rPr lang="en-US" sz="2800" dirty="0">
                <a:solidFill>
                  <a:srgbClr val="7030A0"/>
                </a:solidFill>
              </a:rPr>
              <a:t>sizes</a:t>
            </a:r>
          </a:p>
          <a:p>
            <a:pPr lvl="1" eaLnBrk="1" hangingPunct="1"/>
            <a:r>
              <a:rPr lang="en-US" sz="2400" dirty="0" err="1">
                <a:solidFill>
                  <a:srgbClr val="C00000"/>
                </a:solidFill>
              </a:rPr>
              <a:t>sizeof</a:t>
            </a:r>
            <a:r>
              <a:rPr lang="en-US" sz="2400" dirty="0">
                <a:solidFill>
                  <a:srgbClr val="C00000"/>
                </a:solidFill>
              </a:rPr>
              <a:t>() </a:t>
            </a:r>
            <a:r>
              <a:rPr lang="en-US" sz="2400" dirty="0">
                <a:solidFill>
                  <a:srgbClr val="0070C0"/>
                </a:solidFill>
              </a:rPr>
              <a:t>operator determines number of bytes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required for an object</a:t>
            </a:r>
            <a:r>
              <a:rPr lang="en-US" sz="2400" dirty="0"/>
              <a:t>:</a:t>
            </a:r>
            <a:br>
              <a:rPr lang="en-US" sz="2400" dirty="0"/>
            </a:br>
            <a:r>
              <a:rPr lang="en-US" sz="2400" dirty="0" err="1"/>
              <a:t>sizeof</a:t>
            </a:r>
            <a:r>
              <a:rPr lang="en-US" sz="2400" dirty="0"/>
              <a:t>(s)	//Where s is string s = "Hello"</a:t>
            </a:r>
            <a:br>
              <a:rPr lang="en-US" sz="2400" dirty="0"/>
            </a:br>
            <a:r>
              <a:rPr lang="en-US" sz="2400" dirty="0" err="1"/>
              <a:t>sizeof</a:t>
            </a:r>
            <a:r>
              <a:rPr lang="en-US" sz="2400" dirty="0"/>
              <a:t>(10)</a:t>
            </a:r>
            <a:br>
              <a:rPr lang="en-US" sz="2400" dirty="0"/>
            </a:br>
            <a:r>
              <a:rPr lang="en-US" sz="2400" dirty="0" err="1"/>
              <a:t>sizeof</a:t>
            </a:r>
            <a:r>
              <a:rPr lang="en-US" sz="2400" dirty="0"/>
              <a:t>(double)</a:t>
            </a:r>
            <a:br>
              <a:rPr lang="en-US" sz="2400" dirty="0"/>
            </a:br>
            <a:r>
              <a:rPr lang="en-US" sz="2400" dirty="0" err="1"/>
              <a:t>sizeof</a:t>
            </a:r>
            <a:r>
              <a:rPr lang="en-US" sz="2400" dirty="0"/>
              <a:t>(</a:t>
            </a:r>
            <a:r>
              <a:rPr lang="en-US" sz="2400" dirty="0" err="1"/>
              <a:t>myObject</a:t>
            </a:r>
            <a:r>
              <a:rPr lang="en-US" sz="2400" dirty="0"/>
              <a:t>)</a:t>
            </a:r>
          </a:p>
          <a:p>
            <a:pPr lvl="1" eaLnBrk="1" hangingPunct="1"/>
            <a:endParaRPr lang="en-US" sz="2400" dirty="0"/>
          </a:p>
          <a:p>
            <a:pPr lvl="1" eaLnBrk="1" hangingPunct="1"/>
            <a:r>
              <a:rPr lang="en-US" sz="2400" dirty="0">
                <a:solidFill>
                  <a:srgbClr val="7030A0"/>
                </a:solidFill>
              </a:rPr>
              <a:t>Position put-pointer at 100</a:t>
            </a:r>
            <a:r>
              <a:rPr lang="en-US" sz="2400" baseline="30000" dirty="0">
                <a:solidFill>
                  <a:srgbClr val="7030A0"/>
                </a:solidFill>
              </a:rPr>
              <a:t>th</a:t>
            </a:r>
            <a:r>
              <a:rPr lang="en-US" sz="2400" dirty="0">
                <a:solidFill>
                  <a:srgbClr val="7030A0"/>
                </a:solidFill>
              </a:rPr>
              <a:t> record of objects:</a:t>
            </a:r>
            <a:br>
              <a:rPr lang="en-US" sz="2400" dirty="0">
                <a:solidFill>
                  <a:srgbClr val="7030A0"/>
                </a:solidFill>
              </a:rPr>
            </a:br>
            <a:r>
              <a:rPr lang="en-US" sz="2400" dirty="0" err="1">
                <a:solidFill>
                  <a:srgbClr val="0070C0"/>
                </a:solidFill>
              </a:rPr>
              <a:t>rwStream.seekp</a:t>
            </a:r>
            <a:r>
              <a:rPr lang="en-US" sz="2400" dirty="0">
                <a:solidFill>
                  <a:srgbClr val="0070C0"/>
                </a:solidFill>
              </a:rPr>
              <a:t>( </a:t>
            </a:r>
            <a:r>
              <a:rPr lang="en-US" sz="2400" dirty="0">
                <a:solidFill>
                  <a:schemeClr val="bg1"/>
                </a:solidFill>
              </a:rPr>
              <a:t>( 100</a:t>
            </a:r>
            <a:r>
              <a:rPr lang="en-US" altLang="zh-TW" sz="2400" dirty="0">
                <a:solidFill>
                  <a:schemeClr val="bg1"/>
                </a:solidFill>
              </a:rPr>
              <a:t> – 1 )</a:t>
            </a:r>
            <a:r>
              <a:rPr lang="en-US" sz="2400" dirty="0">
                <a:solidFill>
                  <a:schemeClr val="bg1"/>
                </a:solidFill>
              </a:rPr>
              <a:t>*</a:t>
            </a:r>
            <a:r>
              <a:rPr lang="en-US" sz="2400" dirty="0" err="1">
                <a:solidFill>
                  <a:schemeClr val="bg1"/>
                </a:solidFill>
              </a:rPr>
              <a:t>sizeof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myObject</a:t>
            </a:r>
            <a:r>
              <a:rPr lang="en-US" sz="2400" dirty="0">
                <a:solidFill>
                  <a:schemeClr val="bg1"/>
                </a:solidFill>
              </a:rPr>
              <a:t>) </a:t>
            </a:r>
            <a:r>
              <a:rPr lang="en-US" sz="2400" dirty="0">
                <a:solidFill>
                  <a:srgbClr val="0070C0"/>
                </a:solidFill>
              </a:rPr>
              <a:t>);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4D7BD915-EAFD-4DAF-B710-4C24A30F3F9D}" type="slidenum">
              <a:rPr lang="en-US"/>
              <a:pPr>
                <a:defRPr/>
              </a:pPr>
              <a:t>58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Random Access Sizes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To move about </a:t>
            </a:r>
            <a:r>
              <a:rPr lang="en-US" sz="2800" dirty="0">
                <a:sym typeface="Wingdings" pitchFamily="2" charset="2"/>
              </a:rPr>
              <a:t></a:t>
            </a:r>
            <a:r>
              <a:rPr lang="en-US" sz="2800" dirty="0"/>
              <a:t> must know </a:t>
            </a:r>
            <a:r>
              <a:rPr lang="en-US" sz="2800" dirty="0">
                <a:solidFill>
                  <a:srgbClr val="7030A0"/>
                </a:solidFill>
              </a:rPr>
              <a:t>sizes</a:t>
            </a:r>
          </a:p>
          <a:p>
            <a:pPr lvl="1" eaLnBrk="1" hangingPunct="1"/>
            <a:r>
              <a:rPr lang="en-US" sz="2400" dirty="0" err="1">
                <a:solidFill>
                  <a:srgbClr val="C00000"/>
                </a:solidFill>
              </a:rPr>
              <a:t>sizeof</a:t>
            </a:r>
            <a:r>
              <a:rPr lang="en-US" sz="2400" dirty="0">
                <a:solidFill>
                  <a:srgbClr val="C00000"/>
                </a:solidFill>
              </a:rPr>
              <a:t>() </a:t>
            </a:r>
            <a:r>
              <a:rPr lang="en-US" sz="2400" dirty="0">
                <a:solidFill>
                  <a:srgbClr val="0070C0"/>
                </a:solidFill>
              </a:rPr>
              <a:t>operator determines number of bytes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required for an object</a:t>
            </a:r>
            <a:r>
              <a:rPr lang="en-US" sz="2400" dirty="0"/>
              <a:t>:</a:t>
            </a:r>
            <a:br>
              <a:rPr lang="en-US" sz="2400" dirty="0"/>
            </a:br>
            <a:r>
              <a:rPr lang="en-US" sz="2400" dirty="0" err="1"/>
              <a:t>sizeof</a:t>
            </a:r>
            <a:r>
              <a:rPr lang="en-US" sz="2400" dirty="0"/>
              <a:t>(s)	//Where s is string s = "Hello"</a:t>
            </a:r>
            <a:br>
              <a:rPr lang="en-US" sz="2400" dirty="0"/>
            </a:br>
            <a:r>
              <a:rPr lang="en-US" sz="2400" dirty="0" err="1"/>
              <a:t>sizeof</a:t>
            </a:r>
            <a:r>
              <a:rPr lang="en-US" sz="2400" dirty="0"/>
              <a:t>(10)</a:t>
            </a:r>
            <a:br>
              <a:rPr lang="en-US" sz="2400" dirty="0"/>
            </a:br>
            <a:r>
              <a:rPr lang="en-US" sz="2400" dirty="0" err="1"/>
              <a:t>sizeof</a:t>
            </a:r>
            <a:r>
              <a:rPr lang="en-US" sz="2400" dirty="0"/>
              <a:t>(double)</a:t>
            </a:r>
            <a:br>
              <a:rPr lang="en-US" sz="2400" dirty="0"/>
            </a:br>
            <a:r>
              <a:rPr lang="en-US" sz="2400" dirty="0" err="1"/>
              <a:t>sizeof</a:t>
            </a:r>
            <a:r>
              <a:rPr lang="en-US" sz="2400" dirty="0"/>
              <a:t>(</a:t>
            </a:r>
            <a:r>
              <a:rPr lang="en-US" sz="2400" dirty="0" err="1"/>
              <a:t>myObject</a:t>
            </a:r>
            <a:r>
              <a:rPr lang="en-US" sz="2400" dirty="0"/>
              <a:t>)</a:t>
            </a:r>
          </a:p>
          <a:p>
            <a:pPr lvl="1" eaLnBrk="1" hangingPunct="1"/>
            <a:endParaRPr lang="en-US" sz="2400" dirty="0"/>
          </a:p>
          <a:p>
            <a:pPr lvl="1" eaLnBrk="1" hangingPunct="1"/>
            <a:r>
              <a:rPr lang="en-US" sz="2400" dirty="0">
                <a:solidFill>
                  <a:srgbClr val="7030A0"/>
                </a:solidFill>
              </a:rPr>
              <a:t>Position put-pointer at 100</a:t>
            </a:r>
            <a:r>
              <a:rPr lang="en-US" sz="2400" baseline="30000" dirty="0">
                <a:solidFill>
                  <a:srgbClr val="7030A0"/>
                </a:solidFill>
              </a:rPr>
              <a:t>th</a:t>
            </a:r>
            <a:r>
              <a:rPr lang="en-US" sz="2400" dirty="0">
                <a:solidFill>
                  <a:srgbClr val="7030A0"/>
                </a:solidFill>
              </a:rPr>
              <a:t> record of objects:</a:t>
            </a:r>
            <a:br>
              <a:rPr lang="en-US" sz="2400" dirty="0">
                <a:solidFill>
                  <a:srgbClr val="7030A0"/>
                </a:solidFill>
              </a:rPr>
            </a:br>
            <a:r>
              <a:rPr lang="en-US" sz="2400" dirty="0" err="1">
                <a:solidFill>
                  <a:srgbClr val="0070C0"/>
                </a:solidFill>
              </a:rPr>
              <a:t>rwStream.seekp</a:t>
            </a:r>
            <a:r>
              <a:rPr lang="en-US" sz="2400" dirty="0">
                <a:solidFill>
                  <a:srgbClr val="0070C0"/>
                </a:solidFill>
              </a:rPr>
              <a:t>( ( 100</a:t>
            </a:r>
            <a:r>
              <a:rPr lang="en-US" altLang="zh-TW" sz="2400" dirty="0">
                <a:solidFill>
                  <a:srgbClr val="0070C0"/>
                </a:solidFill>
              </a:rPr>
              <a:t> – 1 )</a:t>
            </a:r>
            <a:r>
              <a:rPr lang="en-US" sz="2400" dirty="0">
                <a:solidFill>
                  <a:srgbClr val="0070C0"/>
                </a:solidFill>
              </a:rPr>
              <a:t>*</a:t>
            </a:r>
            <a:r>
              <a:rPr lang="en-US" sz="2400" dirty="0" err="1">
                <a:solidFill>
                  <a:srgbClr val="0070C0"/>
                </a:solidFill>
              </a:rPr>
              <a:t>sizeof</a:t>
            </a:r>
            <a:r>
              <a:rPr lang="en-US" sz="2400" dirty="0">
                <a:solidFill>
                  <a:srgbClr val="0070C0"/>
                </a:solidFill>
              </a:rPr>
              <a:t>(</a:t>
            </a:r>
            <a:r>
              <a:rPr lang="en-US" sz="2400" dirty="0" err="1">
                <a:solidFill>
                  <a:srgbClr val="0070C0"/>
                </a:solidFill>
              </a:rPr>
              <a:t>myObject</a:t>
            </a:r>
            <a:r>
              <a:rPr lang="en-US" sz="2400" dirty="0">
                <a:solidFill>
                  <a:srgbClr val="0070C0"/>
                </a:solidFill>
              </a:rPr>
              <a:t>) );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4D7BD915-EAFD-4DAF-B710-4C24A30F3F9D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367423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Streams Usage Like cin, cout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Consider: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sz="2400" dirty="0"/>
              <a:t>Given program defines stream </a:t>
            </a:r>
            <a:r>
              <a:rPr lang="en-US" sz="2400" dirty="0" err="1"/>
              <a:t>inStream</a:t>
            </a:r>
            <a:br>
              <a:rPr lang="en-US" sz="2400" dirty="0"/>
            </a:br>
            <a:r>
              <a:rPr lang="en-US" sz="2400" dirty="0"/>
              <a:t>that comes from some file:</a:t>
            </a:r>
            <a:br>
              <a:rPr lang="en-US" sz="2400" dirty="0"/>
            </a:b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theNumber</a:t>
            </a:r>
            <a:r>
              <a:rPr lang="en-US" sz="2000" dirty="0"/>
              <a:t>;</a:t>
            </a:r>
            <a:br>
              <a:rPr lang="en-US" sz="2000" dirty="0"/>
            </a:br>
            <a:r>
              <a:rPr lang="en-US" sz="2000" dirty="0" err="1">
                <a:solidFill>
                  <a:srgbClr val="0070C0"/>
                </a:solidFill>
              </a:rPr>
              <a:t>inStream</a:t>
            </a:r>
            <a:r>
              <a:rPr lang="en-US" sz="2000" dirty="0">
                <a:solidFill>
                  <a:srgbClr val="0070C0"/>
                </a:solidFill>
              </a:rPr>
              <a:t> &gt;&gt; </a:t>
            </a:r>
            <a:r>
              <a:rPr lang="en-US" sz="2000" dirty="0" err="1">
                <a:solidFill>
                  <a:srgbClr val="0070C0"/>
                </a:solidFill>
              </a:rPr>
              <a:t>theNumber</a:t>
            </a:r>
            <a:r>
              <a:rPr lang="en-US" sz="2000" dirty="0">
                <a:solidFill>
                  <a:srgbClr val="0070C0"/>
                </a:solidFill>
              </a:rPr>
              <a:t>;</a:t>
            </a:r>
          </a:p>
          <a:p>
            <a:pPr lvl="2" eaLnBrk="1" hangingPunct="1"/>
            <a:r>
              <a:rPr lang="en-US" sz="2000" dirty="0"/>
              <a:t>Reads value from stream, assigned to </a:t>
            </a:r>
            <a:r>
              <a:rPr lang="en-US" sz="2000" i="1" dirty="0" err="1"/>
              <a:t>theNumber</a:t>
            </a:r>
            <a:endParaRPr lang="en-US" sz="2000" i="1" dirty="0"/>
          </a:p>
          <a:p>
            <a:pPr lvl="1" eaLnBrk="1" hangingPunct="1">
              <a:spcBef>
                <a:spcPct val="50000"/>
              </a:spcBef>
            </a:pPr>
            <a:r>
              <a:rPr lang="en-US" sz="2400" dirty="0"/>
              <a:t>Program defines stream </a:t>
            </a:r>
            <a:r>
              <a:rPr lang="en-US" sz="2400" dirty="0" err="1"/>
              <a:t>outStream</a:t>
            </a:r>
            <a:r>
              <a:rPr lang="en-US" sz="2400" dirty="0"/>
              <a:t> that goes</a:t>
            </a:r>
            <a:br>
              <a:rPr lang="en-US" sz="2400" dirty="0"/>
            </a:br>
            <a:r>
              <a:rPr lang="en-US" sz="2400" dirty="0"/>
              <a:t>to some file</a:t>
            </a:r>
            <a:br>
              <a:rPr lang="en-US" sz="2400" dirty="0"/>
            </a:br>
            <a:r>
              <a:rPr lang="en-US" sz="2000" dirty="0" err="1">
                <a:solidFill>
                  <a:srgbClr val="0070C0"/>
                </a:solidFill>
              </a:rPr>
              <a:t>outStream</a:t>
            </a:r>
            <a:r>
              <a:rPr lang="en-US" sz="2000" dirty="0">
                <a:solidFill>
                  <a:srgbClr val="0070C0"/>
                </a:solidFill>
              </a:rPr>
              <a:t> &lt;&lt; "</a:t>
            </a:r>
            <a:r>
              <a:rPr lang="en-US" sz="2000" dirty="0" err="1">
                <a:solidFill>
                  <a:srgbClr val="0070C0"/>
                </a:solidFill>
              </a:rPr>
              <a:t>theNumber</a:t>
            </a:r>
            <a:r>
              <a:rPr lang="en-US" sz="2000" dirty="0">
                <a:solidFill>
                  <a:srgbClr val="0070C0"/>
                </a:solidFill>
              </a:rPr>
              <a:t> is " &lt;&lt; </a:t>
            </a:r>
            <a:r>
              <a:rPr lang="en-US" sz="2000" dirty="0" err="1">
                <a:solidFill>
                  <a:srgbClr val="0070C0"/>
                </a:solidFill>
              </a:rPr>
              <a:t>theNumber</a:t>
            </a:r>
            <a:r>
              <a:rPr lang="en-US" sz="2000" dirty="0">
                <a:solidFill>
                  <a:srgbClr val="0070C0"/>
                </a:solidFill>
              </a:rPr>
              <a:t>;</a:t>
            </a:r>
          </a:p>
          <a:p>
            <a:pPr lvl="2" eaLnBrk="1" hangingPunct="1"/>
            <a:r>
              <a:rPr lang="en-US" sz="2000" dirty="0"/>
              <a:t>Writes value to stream, which goes to file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23EA724C-5CE8-4D1E-86BE-FF772BF1493D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Summary 1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/>
              <a:t>Streams connect to files with open operation</a:t>
            </a:r>
          </a:p>
          <a:p>
            <a:pPr eaLnBrk="1" hangingPunct="1"/>
            <a:r>
              <a:rPr lang="en-US" sz="2800"/>
              <a:t>Member function fail() checks successes</a:t>
            </a:r>
          </a:p>
          <a:p>
            <a:pPr eaLnBrk="1" hangingPunct="1"/>
            <a:r>
              <a:rPr lang="en-US" sz="2800"/>
              <a:t>Stream member functions format output</a:t>
            </a:r>
          </a:p>
          <a:p>
            <a:pPr lvl="1" eaLnBrk="1" hangingPunct="1"/>
            <a:r>
              <a:rPr lang="en-US" sz="2400"/>
              <a:t>e.g., width, setf, precision</a:t>
            </a:r>
          </a:p>
          <a:p>
            <a:pPr lvl="1" eaLnBrk="1" hangingPunct="1"/>
            <a:r>
              <a:rPr lang="en-US" sz="2400"/>
              <a:t>Same usage for cout (screen) or files</a:t>
            </a:r>
          </a:p>
          <a:p>
            <a:pPr eaLnBrk="1" hangingPunct="1"/>
            <a:r>
              <a:rPr lang="en-US" sz="2800"/>
              <a:t>Stream types can be formal parameters</a:t>
            </a:r>
          </a:p>
          <a:p>
            <a:pPr lvl="1" eaLnBrk="1" hangingPunct="1"/>
            <a:r>
              <a:rPr lang="en-US" sz="2400"/>
              <a:t>But must be call-by-reference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DF687B6F-72E1-4769-BD9E-51DB0BAA4E80}" type="slidenum">
              <a:rPr lang="en-US"/>
              <a:pPr>
                <a:defRPr/>
              </a:pPr>
              <a:t>60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Summary 2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istream</a:t>
            </a:r>
            <a:r>
              <a:rPr lang="en-US" dirty="0"/>
              <a:t> (no "f") parameters accept </a:t>
            </a:r>
            <a:r>
              <a:rPr lang="en-US" dirty="0" err="1"/>
              <a:t>cin</a:t>
            </a:r>
            <a:br>
              <a:rPr lang="en-US" dirty="0"/>
            </a:br>
            <a:r>
              <a:rPr lang="en-US" dirty="0"/>
              <a:t>or </a:t>
            </a:r>
            <a:r>
              <a:rPr lang="en-US" dirty="0" err="1"/>
              <a:t>ifstream</a:t>
            </a:r>
            <a:r>
              <a:rPr lang="en-US" dirty="0"/>
              <a:t> objects as arguments</a:t>
            </a:r>
          </a:p>
          <a:p>
            <a:pPr eaLnBrk="1" hangingPunct="1"/>
            <a:r>
              <a:rPr lang="en-US" dirty="0" err="1"/>
              <a:t>ostream</a:t>
            </a:r>
            <a:r>
              <a:rPr lang="en-US" dirty="0"/>
              <a:t> (no "f) parameters accept </a:t>
            </a:r>
            <a:r>
              <a:rPr lang="en-US" dirty="0" err="1"/>
              <a:t>cout</a:t>
            </a:r>
            <a:br>
              <a:rPr lang="en-US" dirty="0"/>
            </a:br>
            <a:r>
              <a:rPr lang="en-US" dirty="0"/>
              <a:t>or </a:t>
            </a:r>
            <a:r>
              <a:rPr lang="en-US" dirty="0" err="1"/>
              <a:t>ofstream</a:t>
            </a:r>
            <a:r>
              <a:rPr lang="en-US" dirty="0"/>
              <a:t> objects as arguments</a:t>
            </a:r>
          </a:p>
          <a:p>
            <a:pPr eaLnBrk="1" hangingPunct="1"/>
            <a:r>
              <a:rPr lang="en-US" dirty="0"/>
              <a:t>Member function </a:t>
            </a:r>
            <a:r>
              <a:rPr lang="en-US" dirty="0" err="1"/>
              <a:t>eof</a:t>
            </a:r>
            <a:endParaRPr lang="en-US" dirty="0"/>
          </a:p>
          <a:p>
            <a:pPr lvl="1" eaLnBrk="1" hangingPunct="1"/>
            <a:r>
              <a:rPr lang="en-US" dirty="0"/>
              <a:t>Used to test for end of input file </a:t>
            </a:r>
          </a:p>
          <a:p>
            <a:pPr eaLnBrk="1" hangingPunct="1"/>
            <a:r>
              <a:rPr lang="en-US" dirty="0"/>
              <a:t>Streams use inheritance to share common methods and variables in an “is-a” relationship between classes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373305DB-5F78-4AB2-A312-2B4B8C503A52}" type="slidenum">
              <a:rPr lang="en-US"/>
              <a:pPr>
                <a:defRPr/>
              </a:pPr>
              <a:t>61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Files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We’ll use text files</a:t>
            </a:r>
          </a:p>
          <a:p>
            <a:pPr eaLnBrk="1" hangingPunct="1"/>
            <a:r>
              <a:rPr lang="en-US" sz="2800" dirty="0"/>
              <a:t>Reading from file</a:t>
            </a:r>
          </a:p>
          <a:p>
            <a:pPr lvl="1" eaLnBrk="1" hangingPunct="1"/>
            <a:r>
              <a:rPr lang="en-US" sz="2400" dirty="0"/>
              <a:t>When program takes input</a:t>
            </a:r>
          </a:p>
          <a:p>
            <a:pPr eaLnBrk="1" hangingPunct="1"/>
            <a:r>
              <a:rPr lang="en-US" sz="2800" dirty="0"/>
              <a:t>Writing to file</a:t>
            </a:r>
          </a:p>
          <a:p>
            <a:pPr lvl="1" eaLnBrk="1" hangingPunct="1"/>
            <a:r>
              <a:rPr lang="en-US" sz="2400" dirty="0"/>
              <a:t>When program sends output</a:t>
            </a:r>
          </a:p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Start at beginning of file to end</a:t>
            </a:r>
          </a:p>
          <a:p>
            <a:pPr lvl="1" eaLnBrk="1" hangingPunct="1"/>
            <a:r>
              <a:rPr lang="en-US" sz="2400" dirty="0"/>
              <a:t>Other methods available (e.g., random access) </a:t>
            </a:r>
          </a:p>
          <a:p>
            <a:pPr lvl="1" eaLnBrk="1" hangingPunct="1"/>
            <a:r>
              <a:rPr lang="en-US" sz="2400" dirty="0"/>
              <a:t>We’ll discuss this simple text file access here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0B3826EE-6373-4DB5-8756-EF265CE98744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File Connection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Must first </a:t>
            </a:r>
            <a:r>
              <a:rPr lang="en-US" sz="2800" dirty="0">
                <a:solidFill>
                  <a:srgbClr val="C00000"/>
                </a:solidFill>
              </a:rPr>
              <a:t>connect </a:t>
            </a:r>
            <a:r>
              <a:rPr lang="en-US" sz="2800" i="1" dirty="0">
                <a:solidFill>
                  <a:srgbClr val="C00000"/>
                </a:solidFill>
              </a:rPr>
              <a:t>file</a:t>
            </a:r>
            <a:r>
              <a:rPr lang="en-US" sz="2800" dirty="0"/>
              <a:t> to </a:t>
            </a:r>
            <a:r>
              <a:rPr lang="en-US" sz="2800" i="1" dirty="0"/>
              <a:t>stream object</a:t>
            </a:r>
          </a:p>
          <a:p>
            <a:pPr eaLnBrk="1" hangingPunct="1"/>
            <a:r>
              <a:rPr lang="en-US" sz="2800" dirty="0"/>
              <a:t>For input:</a:t>
            </a:r>
          </a:p>
          <a:p>
            <a:pPr lvl="1" eaLnBrk="1" hangingPunct="1"/>
            <a:r>
              <a:rPr lang="en-US" sz="2400" dirty="0"/>
              <a:t>File </a:t>
            </a:r>
            <a:r>
              <a:rPr lang="en-US" sz="2400" dirty="0">
                <a:sym typeface="Wingdings" pitchFamily="2" charset="2"/>
              </a:rPr>
              <a:t></a:t>
            </a:r>
            <a:r>
              <a:rPr lang="en-US" sz="2400" dirty="0"/>
              <a:t> </a:t>
            </a:r>
            <a:r>
              <a:rPr lang="en-US" sz="2400" dirty="0" err="1"/>
              <a:t>ifstream</a:t>
            </a:r>
            <a:r>
              <a:rPr lang="en-US" sz="2400" dirty="0"/>
              <a:t> object</a:t>
            </a:r>
          </a:p>
          <a:p>
            <a:pPr eaLnBrk="1" hangingPunct="1"/>
            <a:r>
              <a:rPr lang="en-US" sz="2800" dirty="0"/>
              <a:t>For output:</a:t>
            </a:r>
          </a:p>
          <a:p>
            <a:pPr lvl="1" eaLnBrk="1" hangingPunct="1"/>
            <a:r>
              <a:rPr lang="en-US" sz="2400" dirty="0"/>
              <a:t>File </a:t>
            </a:r>
            <a:r>
              <a:rPr lang="en-US" sz="2400" dirty="0">
                <a:sym typeface="Wingdings" pitchFamily="2" charset="2"/>
              </a:rPr>
              <a:t></a:t>
            </a:r>
            <a:r>
              <a:rPr lang="en-US" sz="2400" dirty="0"/>
              <a:t> </a:t>
            </a:r>
            <a:r>
              <a:rPr lang="en-US" sz="2400" dirty="0" err="1"/>
              <a:t>ofstream</a:t>
            </a:r>
            <a:r>
              <a:rPr lang="en-US" sz="2400" dirty="0"/>
              <a:t> object</a:t>
            </a:r>
          </a:p>
          <a:p>
            <a:pPr eaLnBrk="1" hangingPunct="1"/>
            <a:r>
              <a:rPr lang="en-US" sz="2800" dirty="0">
                <a:solidFill>
                  <a:srgbClr val="00B050"/>
                </a:solidFill>
              </a:rPr>
              <a:t>Classes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C00000"/>
                </a:solidFill>
              </a:rPr>
              <a:t>ifstream</a:t>
            </a:r>
            <a:r>
              <a:rPr lang="en-US" sz="2800" dirty="0"/>
              <a:t> and </a:t>
            </a:r>
            <a:r>
              <a:rPr lang="en-US" sz="2800" dirty="0" err="1">
                <a:solidFill>
                  <a:srgbClr val="C00000"/>
                </a:solidFill>
              </a:rPr>
              <a:t>ofstream</a:t>
            </a:r>
            <a:endParaRPr lang="en-US" sz="2800" dirty="0">
              <a:solidFill>
                <a:srgbClr val="C00000"/>
              </a:solidFill>
            </a:endParaRPr>
          </a:p>
          <a:p>
            <a:pPr lvl="1" eaLnBrk="1" hangingPunct="1"/>
            <a:r>
              <a:rPr lang="en-US" sz="2400" dirty="0"/>
              <a:t>Defined in library &lt;</a:t>
            </a:r>
            <a:r>
              <a:rPr lang="en-US" sz="2400" dirty="0" err="1">
                <a:solidFill>
                  <a:srgbClr val="0070C0"/>
                </a:solidFill>
              </a:rPr>
              <a:t>fstream</a:t>
            </a:r>
            <a:r>
              <a:rPr lang="en-US" sz="2400" dirty="0"/>
              <a:t>&gt;</a:t>
            </a:r>
          </a:p>
          <a:p>
            <a:pPr lvl="1" eaLnBrk="1" hangingPunct="1"/>
            <a:r>
              <a:rPr lang="en-US" sz="2400" dirty="0"/>
              <a:t>Named in </a:t>
            </a:r>
            <a:r>
              <a:rPr lang="en-US" sz="2400" dirty="0" err="1"/>
              <a:t>std</a:t>
            </a:r>
            <a:r>
              <a:rPr lang="en-US" sz="2400" dirty="0"/>
              <a:t> namespace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A4DF1184-9175-4355-8F7B-DD3C35FEDDE5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File I/O Libraries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To allow both file input and output in your</a:t>
            </a:r>
            <a:br>
              <a:rPr lang="en-US" sz="2800" dirty="0"/>
            </a:br>
            <a:r>
              <a:rPr lang="en-US" sz="2800" dirty="0"/>
              <a:t>program: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#include &lt;</a:t>
            </a:r>
            <a:r>
              <a:rPr lang="en-US" sz="2800" dirty="0" err="1"/>
              <a:t>fstream</a:t>
            </a:r>
            <a:r>
              <a:rPr lang="en-US" sz="2800" dirty="0"/>
              <a:t>&gt;</a:t>
            </a:r>
            <a:br>
              <a:rPr lang="en-US" sz="2800" dirty="0"/>
            </a:br>
            <a:r>
              <a:rPr lang="en-US" sz="2800" dirty="0"/>
              <a:t>using namespace </a:t>
            </a:r>
            <a:r>
              <a:rPr lang="en-US" sz="2800" dirty="0" err="1"/>
              <a:t>std</a:t>
            </a:r>
            <a:r>
              <a:rPr lang="en-US" sz="2800" dirty="0"/>
              <a:t>;</a:t>
            </a:r>
            <a:br>
              <a:rPr lang="en-US" sz="2800" dirty="0"/>
            </a:br>
            <a:r>
              <a:rPr lang="en-US" sz="2800" dirty="0"/>
              <a:t>		OR</a:t>
            </a:r>
            <a:br>
              <a:rPr lang="en-US" sz="2800" dirty="0"/>
            </a:br>
            <a:r>
              <a:rPr lang="en-US" sz="2800" dirty="0"/>
              <a:t>#include &lt;</a:t>
            </a:r>
            <a:r>
              <a:rPr lang="en-US" sz="2800" dirty="0" err="1"/>
              <a:t>fstream</a:t>
            </a:r>
            <a:r>
              <a:rPr lang="en-US" sz="2800" dirty="0"/>
              <a:t>&gt;</a:t>
            </a:r>
            <a:br>
              <a:rPr lang="en-US" sz="2800" dirty="0"/>
            </a:br>
            <a:r>
              <a:rPr lang="en-US" sz="2800" dirty="0">
                <a:solidFill>
                  <a:srgbClr val="0070C0"/>
                </a:solidFill>
              </a:rPr>
              <a:t>using </a:t>
            </a:r>
            <a:r>
              <a:rPr lang="en-US" sz="2800" dirty="0" err="1">
                <a:solidFill>
                  <a:srgbClr val="0070C0"/>
                </a:solidFill>
              </a:rPr>
              <a:t>std</a:t>
            </a:r>
            <a:r>
              <a:rPr lang="en-US" sz="2800" dirty="0">
                <a:solidFill>
                  <a:srgbClr val="0070C0"/>
                </a:solidFill>
              </a:rPr>
              <a:t>::</a:t>
            </a:r>
            <a:r>
              <a:rPr lang="en-US" sz="2800" dirty="0" err="1">
                <a:solidFill>
                  <a:srgbClr val="0070C0"/>
                </a:solidFill>
              </a:rPr>
              <a:t>ifstream</a:t>
            </a:r>
            <a:r>
              <a:rPr lang="en-US" sz="2800" dirty="0">
                <a:solidFill>
                  <a:srgbClr val="0070C0"/>
                </a:solidFill>
              </a:rPr>
              <a:t>;</a:t>
            </a:r>
            <a:br>
              <a:rPr lang="en-US" sz="2800" dirty="0">
                <a:solidFill>
                  <a:srgbClr val="0070C0"/>
                </a:solidFill>
              </a:rPr>
            </a:br>
            <a:r>
              <a:rPr lang="en-US" sz="2800" dirty="0">
                <a:solidFill>
                  <a:srgbClr val="0070C0"/>
                </a:solidFill>
              </a:rPr>
              <a:t>using </a:t>
            </a:r>
            <a:r>
              <a:rPr lang="en-US" sz="2800" dirty="0" err="1">
                <a:solidFill>
                  <a:srgbClr val="0070C0"/>
                </a:solidFill>
              </a:rPr>
              <a:t>std</a:t>
            </a:r>
            <a:r>
              <a:rPr lang="en-US" sz="2800" dirty="0">
                <a:solidFill>
                  <a:srgbClr val="0070C0"/>
                </a:solidFill>
              </a:rPr>
              <a:t>::</a:t>
            </a:r>
            <a:r>
              <a:rPr lang="en-US" sz="2800" dirty="0" err="1">
                <a:solidFill>
                  <a:srgbClr val="0070C0"/>
                </a:solidFill>
              </a:rPr>
              <a:t>ofstream</a:t>
            </a:r>
            <a:r>
              <a:rPr lang="en-US" sz="2800" dirty="0">
                <a:solidFill>
                  <a:srgbClr val="0070C0"/>
                </a:solidFill>
              </a:rPr>
              <a:t>;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CA97F984-A6C3-44F5-A195-8D0638BDDB28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2112</TotalTime>
  <Words>4030</Words>
  <Application>Microsoft Macintosh PowerPoint</Application>
  <PresentationFormat>On-screen Show (4:3)</PresentationFormat>
  <Paragraphs>589</Paragraphs>
  <Slides>61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6" baseType="lpstr">
      <vt:lpstr>Arial</vt:lpstr>
      <vt:lpstr>Calibri</vt:lpstr>
      <vt:lpstr>Courier</vt:lpstr>
      <vt:lpstr>Courier New</vt:lpstr>
      <vt:lpstr>Office Theme</vt:lpstr>
      <vt:lpstr>Chapter 12</vt:lpstr>
      <vt:lpstr>Learning Objectives</vt:lpstr>
      <vt:lpstr>Introduction</vt:lpstr>
      <vt:lpstr>Streams</vt:lpstr>
      <vt:lpstr>Streams Usage</vt:lpstr>
      <vt:lpstr>Streams Usage Like cin, cout</vt:lpstr>
      <vt:lpstr>Files</vt:lpstr>
      <vt:lpstr>File Connection</vt:lpstr>
      <vt:lpstr>File I/O Libraries</vt:lpstr>
      <vt:lpstr>Declaring Streams</vt:lpstr>
      <vt:lpstr>Streams Usage</vt:lpstr>
      <vt:lpstr>File Names</vt:lpstr>
      <vt:lpstr>Closing Files</vt:lpstr>
      <vt:lpstr>File Flush</vt:lpstr>
      <vt:lpstr>File Example:  Display 12.1  Simple File  Input/Output (1 of 2)</vt:lpstr>
      <vt:lpstr>File Example:  Display 12.1  Simple File  Input/Output (1 of 2)</vt:lpstr>
      <vt:lpstr>Appending to a File</vt:lpstr>
      <vt:lpstr>Alternative Syntax for File Opens</vt:lpstr>
      <vt:lpstr>Checking File Open Success</vt:lpstr>
      <vt:lpstr>Character I/O with Files</vt:lpstr>
      <vt:lpstr>Checking End of File</vt:lpstr>
      <vt:lpstr>End of File Check with Read</vt:lpstr>
      <vt:lpstr>End of File Check with Read</vt:lpstr>
      <vt:lpstr>How?</vt:lpstr>
      <vt:lpstr>Remind</vt:lpstr>
      <vt:lpstr>PowerPoint Presentation</vt:lpstr>
      <vt:lpstr>Tools: File Names as Input</vt:lpstr>
      <vt:lpstr>Formatting Output  with Stream Functions</vt:lpstr>
      <vt:lpstr>Output Member Functions</vt:lpstr>
      <vt:lpstr>More Output Member Functions</vt:lpstr>
      <vt:lpstr>Flags</vt:lpstr>
      <vt:lpstr>setf() Examples</vt:lpstr>
      <vt:lpstr>Manipulators</vt:lpstr>
      <vt:lpstr>Manipulator Example: setw()</vt:lpstr>
      <vt:lpstr>Manipulator  setprecision()</vt:lpstr>
      <vt:lpstr>Overloaded Operator &lt;&lt;</vt:lpstr>
      <vt:lpstr>Saving Flag Settings</vt:lpstr>
      <vt:lpstr>Saving Flag Settings Example</vt:lpstr>
      <vt:lpstr>Restoring Default setf Settings</vt:lpstr>
      <vt:lpstr>PowerPoint Presentation</vt:lpstr>
      <vt:lpstr>Stream Hierarchies</vt:lpstr>
      <vt:lpstr>Class Inheritance "Real" Example</vt:lpstr>
      <vt:lpstr>Stream Class Inheritance</vt:lpstr>
      <vt:lpstr>Stream Class Inheritance Example</vt:lpstr>
      <vt:lpstr>Stream Class Inheritance  Example Calls</vt:lpstr>
      <vt:lpstr>PowerPoint Presentation</vt:lpstr>
      <vt:lpstr>stringstream</vt:lpstr>
      <vt:lpstr>stringstream</vt:lpstr>
      <vt:lpstr>Using stringstream</vt:lpstr>
      <vt:lpstr>Using stringstream</vt:lpstr>
      <vt:lpstr>stringstream Demo (1 of 3)</vt:lpstr>
      <vt:lpstr>stringstream demo (2 of 3)</vt:lpstr>
      <vt:lpstr>stringstream demo (3 of 3)</vt:lpstr>
      <vt:lpstr>PowerPoint Presentation</vt:lpstr>
      <vt:lpstr>Random Access to Files</vt:lpstr>
      <vt:lpstr>fstream</vt:lpstr>
      <vt:lpstr>Random Access Tools</vt:lpstr>
      <vt:lpstr>Random Access Sizes</vt:lpstr>
      <vt:lpstr>Random Access Sizes</vt:lpstr>
      <vt:lpstr>Summary 1</vt:lpstr>
      <vt:lpstr>Summary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Kenrick</dc:creator>
  <cp:lastModifiedBy>Microsoft Office User</cp:lastModifiedBy>
  <cp:revision>200</cp:revision>
  <dcterms:created xsi:type="dcterms:W3CDTF">2006-08-16T00:00:00Z</dcterms:created>
  <dcterms:modified xsi:type="dcterms:W3CDTF">2020-04-23T03:55:22Z</dcterms:modified>
</cp:coreProperties>
</file>

<file path=docProps/thumbnail.jpeg>
</file>